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0" r:id="rId4"/>
    <p:sldId id="263" r:id="rId5"/>
    <p:sldId id="257" r:id="rId6"/>
    <p:sldId id="258" r:id="rId7"/>
    <p:sldId id="259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D571-57F8-45F2-9503-422C2627AF9E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4AB00C2-4E08-4055-B460-E76E0BF912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D571-57F8-45F2-9503-422C2627AF9E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00C2-4E08-4055-B460-E76E0BF91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D571-57F8-45F2-9503-422C2627AF9E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00C2-4E08-4055-B460-E76E0BF91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D571-57F8-45F2-9503-422C2627AF9E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00C2-4E08-4055-B460-E76E0BF91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D571-57F8-45F2-9503-422C2627AF9E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00C2-4E08-4055-B460-E76E0BF9120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D571-57F8-45F2-9503-422C2627AF9E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00C2-4E08-4055-B460-E76E0BF91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D571-57F8-45F2-9503-422C2627AF9E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00C2-4E08-4055-B460-E76E0BF91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D571-57F8-45F2-9503-422C2627AF9E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00C2-4E08-4055-B460-E76E0BF91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D571-57F8-45F2-9503-422C2627AF9E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00C2-4E08-4055-B460-E76E0BF91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D571-57F8-45F2-9503-422C2627AF9E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00C2-4E08-4055-B460-E76E0BF912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D571-57F8-45F2-9503-422C2627AF9E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00C2-4E08-4055-B460-E76E0BF912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15D571-57F8-45F2-9503-422C2627AF9E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4AB00C2-4E08-4055-B460-E76E0BF912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Э.Л</a:t>
            </a:r>
            <a:r>
              <a:rPr lang="ru-RU" dirty="0"/>
              <a:t>. Львова, Л.И. </a:t>
            </a:r>
            <a:r>
              <a:rPr lang="ru-RU" dirty="0" err="1"/>
              <a:t>Шерстова</a:t>
            </a:r>
            <a:r>
              <a:rPr lang="ru-RU" dirty="0"/>
              <a:t>, И.В. Нам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Этносоциальные</a:t>
            </a:r>
            <a:r>
              <a:rPr lang="ru-RU" b="1" dirty="0"/>
              <a:t> и этнополитические процессы в </a:t>
            </a:r>
            <a:r>
              <a:rPr lang="ru-RU" b="1" dirty="0" smtClean="0"/>
              <a:t>Сибири: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ПРОГРАММА </a:t>
            </a:r>
            <a:r>
              <a:rPr lang="ru-RU" dirty="0"/>
              <a:t>УЧЕБНОЙ </a:t>
            </a:r>
            <a:r>
              <a:rPr lang="ru-RU" dirty="0" smtClean="0"/>
              <a:t>ДИСЦИПЛИНЫ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696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Calibri"/>
                <a:cs typeface="Times New Roman"/>
              </a:rPr>
              <a:t>Г.С.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Батеньков</a:t>
            </a:r>
            <a:r>
              <a:rPr lang="ru-RU" dirty="0"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886199" y="685800"/>
            <a:ext cx="4718247" cy="5257802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endParaRPr lang="ru-RU" sz="2800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800" i="1" dirty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800" i="1" dirty="0" smtClean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ru-RU" i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«Сибирь – это маховое колесо для движения неизмеримого нашего Отечества и необходимая черта его величества».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268760"/>
            <a:ext cx="3888431" cy="4650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314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sz="3600" dirty="0" smtClean="0">
                <a:latin typeface="Times New Roman"/>
                <a:ea typeface="SimSun"/>
              </a:rPr>
              <a:t/>
            </a:r>
            <a:br>
              <a:rPr lang="ru-RU" sz="3600" dirty="0" smtClean="0">
                <a:latin typeface="Times New Roman"/>
                <a:ea typeface="SimSun"/>
              </a:rPr>
            </a:br>
            <a:r>
              <a:rPr lang="ru-RU" sz="36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SimSun"/>
              </a:rPr>
              <a:t>Цели освоения учебной дисциплины</a:t>
            </a:r>
            <a:r>
              <a:rPr lang="ru-RU" sz="3600" dirty="0">
                <a:latin typeface="Times New Roman"/>
                <a:ea typeface="SimSun"/>
              </a:rPr>
              <a:t/>
            </a:r>
            <a:br>
              <a:rPr lang="ru-RU" sz="3600" dirty="0">
                <a:latin typeface="Times New Roman"/>
                <a:ea typeface="SimSu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33350" algn="just">
              <a:spcAft>
                <a:spcPts val="600"/>
              </a:spcAft>
            </a:pPr>
            <a:r>
              <a:rPr lang="ru-RU" dirty="0">
                <a:latin typeface="Times New Roman"/>
                <a:ea typeface="SimSun"/>
              </a:rPr>
              <a:t>Формирование у магистрантов научного представления о содержании и направленности этнополитических и </a:t>
            </a:r>
            <a:r>
              <a:rPr lang="ru-RU" dirty="0" err="1">
                <a:latin typeface="Times New Roman"/>
                <a:ea typeface="SimSun"/>
              </a:rPr>
              <a:t>этносоциальных</a:t>
            </a:r>
            <a:r>
              <a:rPr lang="ru-RU" dirty="0">
                <a:latin typeface="Times New Roman"/>
                <a:ea typeface="SimSun"/>
              </a:rPr>
              <a:t> процессов в Сибири, об их месте в общероссийской истории; </a:t>
            </a:r>
            <a:endParaRPr lang="ru-RU" dirty="0" smtClean="0">
              <a:latin typeface="Times New Roman"/>
              <a:ea typeface="SimSun"/>
            </a:endParaRPr>
          </a:p>
          <a:p>
            <a:pPr indent="133350" algn="just">
              <a:spcAft>
                <a:spcPts val="600"/>
              </a:spcAft>
            </a:pPr>
            <a:r>
              <a:rPr lang="ru-RU" dirty="0" smtClean="0">
                <a:latin typeface="Times New Roman"/>
                <a:ea typeface="SimSun"/>
              </a:rPr>
              <a:t>приобретение </a:t>
            </a:r>
            <a:r>
              <a:rPr lang="ru-RU" dirty="0">
                <a:latin typeface="Times New Roman"/>
                <a:ea typeface="SimSun"/>
              </a:rPr>
              <a:t>навыков использования полученных знаний в процессе теоретической и практической деятельности в период написания и защиты магистерской диссертации.</a:t>
            </a:r>
            <a:endParaRPr lang="ru-RU" dirty="0">
              <a:effectLst/>
              <a:latin typeface="Times New Roman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428478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курса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Краткий историографический очерк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 New Roman"/>
                <a:ea typeface="Calibri"/>
                <a:cs typeface="Times New Roman"/>
              </a:rPr>
              <a:t>Этногеография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Сибири в канун русской колонизации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Русская колонизация Сибири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Научные исследования в Сибири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Основные тенденции аборигенной политики в Сибири в XVI – XVII вв.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Аборигенная политика Российской империи в Сибири (XVIII – нач. XIX в.)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Трансформация мировоззрения и социальных институтов народов Сибири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Миграционные процессы и изменение этнической структуры населения Сибири во второй половине XIX – первой четверти XX в.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Этнополитическая и культурная мобилизация народов Сибири в годы революции и Гражданской войны (1917-1922 гг.)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Усложнение этнической картины народонаселения сибирского региона в 1930-1960-е гг.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Национально-государственное строительство и национально-культурная политика в Сибири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Современный этнический состав населения и этнические процессы в демографическом измерении.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Современная этнополитическая ситуация в Сибири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893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latin typeface="Times New Roman"/>
                <a:ea typeface="SimSun"/>
              </a:rPr>
              <a:t/>
            </a:r>
            <a:br>
              <a:rPr lang="ru-RU" sz="3100" dirty="0">
                <a:latin typeface="Times New Roman"/>
                <a:ea typeface="SimSun"/>
              </a:rPr>
            </a:br>
            <a:r>
              <a:rPr lang="ru-RU" sz="27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SimSun"/>
              </a:rPr>
              <a:t>В результате освоения дисциплины магистрант  должен </a:t>
            </a:r>
            <a:r>
              <a:rPr lang="ru-RU" sz="2700" b="1" i="1" dirty="0">
                <a:solidFill>
                  <a:schemeClr val="accent2"/>
                </a:solidFill>
                <a:latin typeface="Times New Roman"/>
                <a:ea typeface="SimSun"/>
              </a:rPr>
              <a:t>з н а т ь</a:t>
            </a:r>
            <a:r>
              <a:rPr lang="ru-RU" sz="3100" b="1" i="1" dirty="0">
                <a:solidFill>
                  <a:schemeClr val="accent2"/>
                </a:solidFill>
                <a:latin typeface="Times New Roman"/>
                <a:ea typeface="SimSun"/>
              </a:rPr>
              <a:t>:</a:t>
            </a:r>
            <a:r>
              <a:rPr lang="ru-RU" dirty="0">
                <a:latin typeface="Times New Roman"/>
                <a:ea typeface="SimSun"/>
              </a:rPr>
              <a:t/>
            </a:r>
            <a:br>
              <a:rPr lang="ru-RU" dirty="0">
                <a:latin typeface="Times New Roman"/>
                <a:ea typeface="SimSu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73563"/>
          </a:xfrm>
        </p:spPr>
        <p:txBody>
          <a:bodyPr>
            <a:normAutofit fontScale="40000" lnSpcReduction="20000"/>
          </a:bodyPr>
          <a:lstStyle/>
          <a:p>
            <a:pPr lvl="0" indent="-342900">
              <a:buFont typeface="Symbol"/>
              <a:buChar char=""/>
              <a:tabLst>
                <a:tab pos="408305" algn="l"/>
                <a:tab pos="533400" algn="l"/>
              </a:tabLst>
            </a:pPr>
            <a:r>
              <a:rPr lang="ru-RU" sz="5600" dirty="0" smtClean="0">
                <a:latin typeface="Times New Roman"/>
                <a:ea typeface="SimSun"/>
              </a:rPr>
              <a:t>основные </a:t>
            </a:r>
            <a:r>
              <a:rPr lang="ru-RU" sz="5600" dirty="0">
                <a:latin typeface="Times New Roman"/>
                <a:ea typeface="SimSun"/>
              </a:rPr>
              <a:t>историографические концепции изучения народов Сибири;</a:t>
            </a:r>
          </a:p>
          <a:p>
            <a:pPr lvl="0" indent="-342900">
              <a:buFont typeface="Symbol"/>
              <a:buChar char=""/>
              <a:tabLst>
                <a:tab pos="408305" algn="l"/>
                <a:tab pos="533400" algn="l"/>
              </a:tabLst>
            </a:pPr>
            <a:r>
              <a:rPr lang="ru-RU" sz="5600" dirty="0" smtClean="0">
                <a:latin typeface="Times New Roman"/>
                <a:ea typeface="SimSun"/>
              </a:rPr>
              <a:t>основные </a:t>
            </a:r>
            <a:r>
              <a:rPr lang="ru-RU" sz="5600" dirty="0">
                <a:latin typeface="Times New Roman"/>
                <a:ea typeface="SimSun"/>
              </a:rPr>
              <a:t>направления </a:t>
            </a:r>
            <a:r>
              <a:rPr lang="ru-RU" sz="5600" dirty="0" err="1">
                <a:latin typeface="Times New Roman"/>
                <a:ea typeface="SimSun"/>
              </a:rPr>
              <a:t>этносоциальных</a:t>
            </a:r>
            <a:r>
              <a:rPr lang="ru-RU" sz="5600" dirty="0">
                <a:latin typeface="Times New Roman"/>
                <a:ea typeface="SimSun"/>
              </a:rPr>
              <a:t> и этнополитических процессов в Сибири</a:t>
            </a:r>
            <a:r>
              <a:rPr lang="ru-RU" sz="5600" dirty="0" smtClean="0">
                <a:latin typeface="Times New Roman"/>
                <a:ea typeface="SimSun"/>
              </a:rPr>
              <a:t>;</a:t>
            </a:r>
          </a:p>
          <a:p>
            <a:pPr lvl="0" indent="-342900">
              <a:buFont typeface="Symbol"/>
              <a:buChar char=""/>
              <a:tabLst>
                <a:tab pos="408305" algn="l"/>
                <a:tab pos="533400" algn="l"/>
              </a:tabLst>
            </a:pPr>
            <a:r>
              <a:rPr lang="ru-RU" sz="5600" dirty="0">
                <a:latin typeface="Times New Roman"/>
                <a:ea typeface="SimSun"/>
              </a:rPr>
              <a:t>о</a:t>
            </a:r>
            <a:r>
              <a:rPr lang="ru-RU" sz="5600" dirty="0" smtClean="0">
                <a:latin typeface="Times New Roman"/>
                <a:ea typeface="SimSun"/>
              </a:rPr>
              <a:t>сновные теории этноса и этничности в работах отечественных и зарубежных авторов;</a:t>
            </a:r>
            <a:endParaRPr lang="ru-RU" sz="5600" dirty="0">
              <a:latin typeface="Times New Roman"/>
              <a:ea typeface="SimSun"/>
            </a:endParaRPr>
          </a:p>
          <a:p>
            <a:pPr lvl="0" indent="-342900">
              <a:buFont typeface="Symbol"/>
              <a:buChar char=""/>
              <a:tabLst>
                <a:tab pos="408305" algn="l"/>
                <a:tab pos="533400" algn="l"/>
              </a:tabLst>
            </a:pPr>
            <a:r>
              <a:rPr lang="ru-RU" sz="5600" dirty="0">
                <a:latin typeface="Times New Roman"/>
                <a:ea typeface="SimSun"/>
              </a:rPr>
              <a:t>особенности аборигенной политики и ее влияние на изменение социально-политических институтов коренного населения;</a:t>
            </a:r>
          </a:p>
          <a:p>
            <a:pPr lvl="0" indent="-342900">
              <a:buFont typeface="Symbol"/>
              <a:buChar char=""/>
              <a:tabLst>
                <a:tab pos="408305" algn="l"/>
                <a:tab pos="533400" algn="l"/>
              </a:tabLst>
            </a:pPr>
            <a:r>
              <a:rPr lang="ru-RU" sz="5600" dirty="0">
                <a:latin typeface="Times New Roman"/>
                <a:ea typeface="SimSun"/>
              </a:rPr>
              <a:t>основные результаты </a:t>
            </a:r>
            <a:r>
              <a:rPr lang="ru-RU" sz="5600" dirty="0" err="1">
                <a:latin typeface="Times New Roman"/>
                <a:ea typeface="SimSun"/>
              </a:rPr>
              <a:t>этнодемографических</a:t>
            </a:r>
            <a:r>
              <a:rPr lang="ru-RU" sz="5600" dirty="0">
                <a:latin typeface="Times New Roman"/>
                <a:ea typeface="SimSun"/>
              </a:rPr>
              <a:t> процессов в </a:t>
            </a:r>
            <a:r>
              <a:rPr lang="ru-RU" sz="5600" dirty="0" smtClean="0">
                <a:latin typeface="Times New Roman"/>
                <a:ea typeface="SimSun"/>
              </a:rPr>
              <a:t>Сибири; </a:t>
            </a:r>
            <a:endParaRPr lang="ru-RU" sz="5600" dirty="0">
              <a:latin typeface="Times New Roman"/>
              <a:ea typeface="SimSun"/>
            </a:endParaRPr>
          </a:p>
          <a:p>
            <a:pPr lvl="0" indent="-342900">
              <a:buFont typeface="Symbol"/>
              <a:buChar char=""/>
              <a:tabLst>
                <a:tab pos="408305" algn="l"/>
                <a:tab pos="533400" algn="l"/>
              </a:tabLst>
            </a:pPr>
            <a:r>
              <a:rPr lang="ru-RU" sz="5600" dirty="0">
                <a:latin typeface="Times New Roman"/>
                <a:ea typeface="SimSun"/>
              </a:rPr>
              <a:t>этнографическую и национально-административную карту Сибири </a:t>
            </a:r>
          </a:p>
        </p:txBody>
      </p:sp>
    </p:spTree>
    <p:extLst>
      <p:ext uri="{BB962C8B-B14F-4D97-AF65-F5344CB8AC3E}">
        <p14:creationId xmlns:p14="http://schemas.microsoft.com/office/powerpoint/2010/main" val="662867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SimSun"/>
              </a:rPr>
              <a:t>В результате освоения дисциплины магистрант  </a:t>
            </a:r>
            <a:r>
              <a:rPr lang="ru-RU" sz="2700" b="1" dirty="0" smtClean="0">
                <a:solidFill>
                  <a:srgbClr val="93A299">
                    <a:lumMod val="75000"/>
                  </a:srgbClr>
                </a:solidFill>
                <a:latin typeface="Times New Roman"/>
                <a:ea typeface="SimSun"/>
              </a:rPr>
              <a:t>должен </a:t>
            </a:r>
            <a:r>
              <a:rPr lang="ru-RU" sz="2700" b="1" i="1" dirty="0">
                <a:solidFill>
                  <a:srgbClr val="C00000"/>
                </a:solidFill>
                <a:latin typeface="Times New Roman"/>
                <a:ea typeface="SimSun"/>
              </a:rPr>
              <a:t>у м е т ь: </a:t>
            </a:r>
            <a:r>
              <a:rPr lang="ru-RU" sz="2700" dirty="0">
                <a:solidFill>
                  <a:srgbClr val="C00000"/>
                </a:solidFill>
                <a:latin typeface="Times New Roman"/>
                <a:ea typeface="SimSun"/>
              </a:rPr>
              <a:t/>
            </a:r>
            <a:br>
              <a:rPr lang="ru-RU" sz="2700" dirty="0">
                <a:solidFill>
                  <a:srgbClr val="C00000"/>
                </a:solidFill>
                <a:latin typeface="Times New Roman"/>
                <a:ea typeface="SimSun"/>
              </a:rPr>
            </a:br>
            <a:endParaRPr lang="ru-RU" sz="27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indent="-342900">
              <a:buFont typeface="Symbol"/>
              <a:buChar char=""/>
              <a:tabLst>
                <a:tab pos="408305" algn="l"/>
                <a:tab pos="533400" algn="l"/>
              </a:tabLst>
            </a:pPr>
            <a:r>
              <a:rPr lang="ru-RU" b="1" i="1" dirty="0" smtClean="0">
                <a:latin typeface="Times New Roman"/>
                <a:ea typeface="SimSun"/>
              </a:rPr>
              <a:t>анализировать </a:t>
            </a:r>
            <a:r>
              <a:rPr lang="ru-RU" b="1" i="1" dirty="0">
                <a:latin typeface="Times New Roman"/>
                <a:ea typeface="SimSun"/>
              </a:rPr>
              <a:t>связи и последствия взаимодействия этнических, политических и социальных факторов в развитии коренного и пришлого населения Сибири;</a:t>
            </a:r>
          </a:p>
          <a:p>
            <a:pPr lvl="0" indent="-342900">
              <a:buFont typeface="Symbol"/>
              <a:buChar char=""/>
              <a:tabLst>
                <a:tab pos="408305" algn="l"/>
                <a:tab pos="533400" algn="l"/>
              </a:tabLst>
            </a:pPr>
            <a:r>
              <a:rPr lang="ru-RU" b="1" i="1" dirty="0">
                <a:latin typeface="Times New Roman"/>
                <a:ea typeface="SimSun"/>
              </a:rPr>
              <a:t>находить общее и особенное в развитии этнополитических и </a:t>
            </a:r>
            <a:r>
              <a:rPr lang="ru-RU" b="1" i="1" dirty="0" err="1">
                <a:latin typeface="Times New Roman"/>
                <a:ea typeface="SimSun"/>
              </a:rPr>
              <a:t>этносоциальных</a:t>
            </a:r>
            <a:r>
              <a:rPr lang="ru-RU" b="1" i="1" dirty="0">
                <a:latin typeface="Times New Roman"/>
                <a:ea typeface="SimSun"/>
              </a:rPr>
              <a:t> процессов у автохтонных жителей и </a:t>
            </a:r>
            <a:r>
              <a:rPr lang="ru-RU" b="1" i="1" dirty="0" err="1">
                <a:latin typeface="Times New Roman"/>
                <a:ea typeface="SimSun"/>
              </a:rPr>
              <a:t>диаспорных</a:t>
            </a:r>
            <a:r>
              <a:rPr lang="ru-RU" b="1" i="1" dirty="0">
                <a:latin typeface="Times New Roman"/>
                <a:ea typeface="SimSun"/>
              </a:rPr>
              <a:t> этнических групп;</a:t>
            </a:r>
          </a:p>
          <a:p>
            <a:pPr lvl="0" indent="-342900">
              <a:buFont typeface="Symbol"/>
              <a:buChar char=""/>
              <a:tabLst>
                <a:tab pos="408305" algn="l"/>
                <a:tab pos="533400" algn="l"/>
              </a:tabLst>
            </a:pPr>
            <a:r>
              <a:rPr lang="ru-RU" b="1" i="1" dirty="0">
                <a:latin typeface="Times New Roman"/>
                <a:ea typeface="SimSun"/>
              </a:rPr>
              <a:t>анализировать законодательную и нормативно-правовую базу, регулирующую жизнедеятельность автохтонного и пришлого населения</a:t>
            </a:r>
          </a:p>
          <a:p>
            <a:pPr lvl="0" indent="-342900">
              <a:buFont typeface="Symbol"/>
              <a:buChar char=""/>
              <a:tabLst>
                <a:tab pos="408305" algn="l"/>
                <a:tab pos="533400" algn="l"/>
              </a:tabLst>
            </a:pPr>
            <a:r>
              <a:rPr lang="ru-RU" b="1" i="1" dirty="0">
                <a:latin typeface="Times New Roman"/>
                <a:ea typeface="SimSun"/>
              </a:rPr>
              <a:t>анализировать и прогнозировать возможные варианты развития </a:t>
            </a:r>
            <a:r>
              <a:rPr lang="ru-RU" b="1" i="1" dirty="0" err="1">
                <a:latin typeface="Times New Roman"/>
                <a:ea typeface="SimSun"/>
              </a:rPr>
              <a:t>этносоциальных</a:t>
            </a:r>
            <a:r>
              <a:rPr lang="ru-RU" b="1" i="1" dirty="0">
                <a:latin typeface="Times New Roman"/>
                <a:ea typeface="SimSun"/>
              </a:rPr>
              <a:t> и этнополитических процессов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831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b="1" dirty="0">
                <a:solidFill>
                  <a:srgbClr val="93A299">
                    <a:lumMod val="75000"/>
                  </a:srgbClr>
                </a:solidFill>
                <a:latin typeface="Times New Roman"/>
                <a:ea typeface="SimSun"/>
              </a:rPr>
              <a:t>В результате освоения дисциплины магистрант  </a:t>
            </a:r>
            <a:r>
              <a:rPr lang="ru-RU" sz="2700" b="1" dirty="0" smtClean="0">
                <a:solidFill>
                  <a:srgbClr val="93A299">
                    <a:lumMod val="75000"/>
                  </a:srgbClr>
                </a:solidFill>
                <a:latin typeface="Times New Roman"/>
                <a:ea typeface="SimSun"/>
              </a:rPr>
              <a:t>должен </a:t>
            </a:r>
            <a:r>
              <a:rPr lang="ru-RU" sz="2700" b="1" i="1" dirty="0" smtClean="0">
                <a:solidFill>
                  <a:srgbClr val="C00000"/>
                </a:solidFill>
                <a:latin typeface="Times New Roman"/>
                <a:ea typeface="SimSun"/>
              </a:rPr>
              <a:t>в </a:t>
            </a:r>
            <a:r>
              <a:rPr lang="ru-RU" sz="2700" b="1" i="1" dirty="0">
                <a:solidFill>
                  <a:srgbClr val="C00000"/>
                </a:solidFill>
                <a:latin typeface="Times New Roman"/>
                <a:ea typeface="SimSun"/>
              </a:rPr>
              <a:t>л а д е т ь:</a:t>
            </a:r>
            <a:r>
              <a:rPr lang="ru-RU" sz="3600" dirty="0">
                <a:solidFill>
                  <a:srgbClr val="564B3C"/>
                </a:solidFill>
                <a:latin typeface="Times New Roman"/>
                <a:ea typeface="SimSun"/>
              </a:rPr>
              <a:t/>
            </a:r>
            <a:br>
              <a:rPr lang="ru-RU" sz="3600" dirty="0">
                <a:solidFill>
                  <a:srgbClr val="564B3C"/>
                </a:solidFill>
                <a:latin typeface="Times New Roman"/>
                <a:ea typeface="SimSu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>
              <a:buClr>
                <a:srgbClr val="93A299"/>
              </a:buClr>
              <a:buFont typeface="Symbol"/>
              <a:buChar char=""/>
              <a:tabLst>
                <a:tab pos="408305" algn="l"/>
                <a:tab pos="533400" algn="l"/>
              </a:tabLst>
            </a:pPr>
            <a:r>
              <a:rPr lang="ru-RU" sz="2600" dirty="0" smtClean="0">
                <a:solidFill>
                  <a:srgbClr val="564B3C"/>
                </a:solidFill>
                <a:latin typeface="Times New Roman"/>
                <a:ea typeface="SimSun"/>
              </a:rPr>
              <a:t>понятийным </a:t>
            </a:r>
            <a:r>
              <a:rPr lang="ru-RU" sz="2600" dirty="0">
                <a:solidFill>
                  <a:srgbClr val="564B3C"/>
                </a:solidFill>
                <a:latin typeface="Times New Roman"/>
                <a:ea typeface="SimSun"/>
              </a:rPr>
              <a:t>и терминологическим аппаратом </a:t>
            </a:r>
            <a:r>
              <a:rPr lang="ru-RU" sz="2600" dirty="0" smtClean="0">
                <a:solidFill>
                  <a:srgbClr val="564B3C"/>
                </a:solidFill>
                <a:latin typeface="Times New Roman"/>
                <a:ea typeface="SimSun"/>
              </a:rPr>
              <a:t>этнологии/социальной </a:t>
            </a:r>
            <a:r>
              <a:rPr lang="ru-RU" sz="2600" dirty="0">
                <a:solidFill>
                  <a:srgbClr val="564B3C"/>
                </a:solidFill>
                <a:latin typeface="Times New Roman"/>
                <a:ea typeface="SimSun"/>
              </a:rPr>
              <a:t>антропологии, </a:t>
            </a:r>
            <a:r>
              <a:rPr lang="ru-RU" sz="2600" dirty="0" err="1">
                <a:solidFill>
                  <a:srgbClr val="564B3C"/>
                </a:solidFill>
                <a:latin typeface="Times New Roman"/>
                <a:ea typeface="SimSun"/>
              </a:rPr>
              <a:t>этнополитологии</a:t>
            </a:r>
            <a:r>
              <a:rPr lang="ru-RU" sz="2600" dirty="0">
                <a:solidFill>
                  <a:srgbClr val="564B3C"/>
                </a:solidFill>
                <a:latin typeface="Times New Roman"/>
                <a:ea typeface="SimSun"/>
              </a:rPr>
              <a:t>, </a:t>
            </a:r>
            <a:r>
              <a:rPr lang="ru-RU" sz="2600" dirty="0" err="1" smtClean="0">
                <a:solidFill>
                  <a:srgbClr val="564B3C"/>
                </a:solidFill>
                <a:latin typeface="Times New Roman"/>
                <a:ea typeface="SimSun"/>
              </a:rPr>
              <a:t>этноконфликтологии</a:t>
            </a:r>
            <a:r>
              <a:rPr lang="ru-RU" sz="2600" dirty="0" smtClean="0">
                <a:solidFill>
                  <a:srgbClr val="564B3C"/>
                </a:solidFill>
                <a:latin typeface="Times New Roman"/>
                <a:ea typeface="SimSun"/>
              </a:rPr>
              <a:t>, </a:t>
            </a:r>
            <a:r>
              <a:rPr lang="ru-RU" sz="2600" dirty="0" err="1" smtClean="0">
                <a:solidFill>
                  <a:srgbClr val="564B3C"/>
                </a:solidFill>
                <a:latin typeface="Times New Roman"/>
                <a:ea typeface="SimSun"/>
              </a:rPr>
              <a:t>этносоциологии</a:t>
            </a:r>
            <a:r>
              <a:rPr lang="ru-RU" sz="2600" dirty="0">
                <a:solidFill>
                  <a:srgbClr val="564B3C"/>
                </a:solidFill>
                <a:latin typeface="Times New Roman"/>
                <a:ea typeface="SimSun"/>
              </a:rPr>
              <a:t>, </a:t>
            </a:r>
            <a:r>
              <a:rPr lang="ru-RU" sz="2600" dirty="0" err="1" smtClean="0">
                <a:solidFill>
                  <a:srgbClr val="564B3C"/>
                </a:solidFill>
                <a:latin typeface="Times New Roman"/>
                <a:ea typeface="SimSun"/>
              </a:rPr>
              <a:t>этнодемографии</a:t>
            </a:r>
            <a:r>
              <a:rPr lang="ru-RU" sz="2600" dirty="0" smtClean="0">
                <a:solidFill>
                  <a:srgbClr val="564B3C"/>
                </a:solidFill>
                <a:latin typeface="Times New Roman"/>
                <a:ea typeface="SimSun"/>
              </a:rPr>
              <a:t>, этнопсихологии;</a:t>
            </a:r>
            <a:endParaRPr lang="ru-RU" sz="2600" dirty="0">
              <a:solidFill>
                <a:srgbClr val="564B3C"/>
              </a:solidFill>
              <a:latin typeface="Times New Roman"/>
              <a:ea typeface="SimSun"/>
            </a:endParaRPr>
          </a:p>
          <a:p>
            <a:pPr lvl="0" indent="-342900">
              <a:buClr>
                <a:srgbClr val="93A299"/>
              </a:buClr>
              <a:buFont typeface="Symbol"/>
              <a:buChar char=""/>
              <a:tabLst>
                <a:tab pos="408305" algn="l"/>
                <a:tab pos="533400" algn="l"/>
              </a:tabLst>
            </a:pPr>
            <a:r>
              <a:rPr lang="ru-RU" sz="2600" dirty="0">
                <a:solidFill>
                  <a:srgbClr val="564B3C"/>
                </a:solidFill>
                <a:latin typeface="Times New Roman"/>
                <a:ea typeface="SimSun"/>
              </a:rPr>
              <a:t>навыками </a:t>
            </a:r>
            <a:r>
              <a:rPr lang="ru-RU" sz="2600" dirty="0" err="1">
                <a:solidFill>
                  <a:srgbClr val="564B3C"/>
                </a:solidFill>
                <a:latin typeface="Times New Roman"/>
                <a:ea typeface="SimSun"/>
              </a:rPr>
              <a:t>кросскультурного</a:t>
            </a:r>
            <a:r>
              <a:rPr lang="ru-RU" sz="2600" dirty="0">
                <a:solidFill>
                  <a:srgbClr val="564B3C"/>
                </a:solidFill>
                <a:latin typeface="Times New Roman"/>
                <a:ea typeface="SimSun"/>
              </a:rPr>
              <a:t> и сравнительно-исторического анализа </a:t>
            </a:r>
            <a:r>
              <a:rPr lang="ru-RU" sz="2600" dirty="0" err="1">
                <a:solidFill>
                  <a:srgbClr val="564B3C"/>
                </a:solidFill>
                <a:latin typeface="Times New Roman"/>
                <a:ea typeface="SimSun"/>
              </a:rPr>
              <a:t>этносоциальных</a:t>
            </a:r>
            <a:r>
              <a:rPr lang="ru-RU" sz="2600" dirty="0">
                <a:solidFill>
                  <a:srgbClr val="564B3C"/>
                </a:solidFill>
                <a:latin typeface="Times New Roman"/>
                <a:ea typeface="SimSun"/>
              </a:rPr>
              <a:t> и этнополитических процессов;</a:t>
            </a:r>
          </a:p>
          <a:p>
            <a:pPr lvl="0" indent="-342900">
              <a:buClr>
                <a:srgbClr val="93A299"/>
              </a:buClr>
              <a:buFont typeface="Symbol"/>
              <a:buChar char=""/>
              <a:tabLst>
                <a:tab pos="408305" algn="l"/>
                <a:tab pos="533400" algn="l"/>
              </a:tabLst>
            </a:pPr>
            <a:r>
              <a:rPr lang="ru-RU" sz="2600" dirty="0">
                <a:solidFill>
                  <a:srgbClr val="564B3C"/>
                </a:solidFill>
                <a:latin typeface="Times New Roman"/>
                <a:ea typeface="SimSun"/>
              </a:rPr>
              <a:t>навыками </a:t>
            </a:r>
            <a:r>
              <a:rPr lang="ru-RU" sz="2600" dirty="0" smtClean="0">
                <a:solidFill>
                  <a:srgbClr val="564B3C"/>
                </a:solidFill>
                <a:latin typeface="Times New Roman"/>
                <a:ea typeface="SimSun"/>
              </a:rPr>
              <a:t>анализа и прогнозирования </a:t>
            </a:r>
            <a:r>
              <a:rPr lang="ru-RU" sz="2600" dirty="0">
                <a:solidFill>
                  <a:srgbClr val="564B3C"/>
                </a:solidFill>
                <a:latin typeface="Times New Roman"/>
                <a:ea typeface="SimSun"/>
              </a:rPr>
              <a:t>этнополитических и </a:t>
            </a:r>
            <a:r>
              <a:rPr lang="ru-RU" sz="2600" dirty="0" err="1">
                <a:solidFill>
                  <a:srgbClr val="564B3C"/>
                </a:solidFill>
                <a:latin typeface="Times New Roman"/>
                <a:ea typeface="SimSun"/>
              </a:rPr>
              <a:t>этносоциальных</a:t>
            </a:r>
            <a:r>
              <a:rPr lang="ru-RU" sz="2600" dirty="0">
                <a:solidFill>
                  <a:srgbClr val="564B3C"/>
                </a:solidFill>
                <a:latin typeface="Times New Roman"/>
                <a:ea typeface="SimSun"/>
              </a:rPr>
              <a:t> процессов в Сибири.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218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Расселение коренных народов Сибири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424847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04864"/>
            <a:ext cx="3960440" cy="309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7535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288</TotalTime>
  <Words>378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Этносоциальные и этнополитические процессы в Сибири:  ПРОГРАММА УЧЕБНОЙ ДИСЦИПЛИНЫ</vt:lpstr>
      <vt:lpstr>Г.С. Батеньков </vt:lpstr>
      <vt:lpstr> Цели освоения учебной дисциплины </vt:lpstr>
      <vt:lpstr>Содержание курса</vt:lpstr>
      <vt:lpstr> В результате освоения дисциплины магистрант  должен з н а т ь: </vt:lpstr>
      <vt:lpstr>В результате освоения дисциплины магистрант  должен у м е т ь:  </vt:lpstr>
      <vt:lpstr>В результате освоения дисциплины магистрант  должен в л а д е т ь: </vt:lpstr>
      <vt:lpstr>Расселение коренных народов Сибири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Этносоциальные и этнополитические процессы в Сибири </dc:title>
  <dc:creator>User</dc:creator>
  <cp:lastModifiedBy>User</cp:lastModifiedBy>
  <cp:revision>12</cp:revision>
  <dcterms:created xsi:type="dcterms:W3CDTF">2012-10-27T02:44:24Z</dcterms:created>
  <dcterms:modified xsi:type="dcterms:W3CDTF">2012-11-03T05:44:41Z</dcterms:modified>
</cp:coreProperties>
</file>