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E37B-CDC5-47FF-8F39-032BF3555DF4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FBD1B-ED0E-45B0-8792-FCB1C321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9"/>
            <a:ext cx="7815290" cy="260034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УРЕГУЛИРОВАНИЕ КОНФЛИКТОВ НА ПОСТСОВЕТСКОМ ПРОСТРАНСТВЕ. 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/>
              <a:t>ИНФОРМАЦИОННО-АНАЛИТИЧЕСКАЯ </a:t>
            </a:r>
            <a:r>
              <a:rPr lang="ru-RU" sz="3600" dirty="0" smtClean="0"/>
              <a:t>РАБОТА.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4000" dirty="0" smtClean="0"/>
              <a:t>Программа курса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Л.В. </a:t>
            </a:r>
            <a:r>
              <a:rPr lang="ru-RU" dirty="0" err="1" smtClean="0"/>
              <a:t>Дериглазова</a:t>
            </a:r>
            <a:endParaRPr lang="ru-RU" dirty="0" smtClean="0"/>
          </a:p>
          <a:p>
            <a:r>
              <a:rPr lang="ru-RU" dirty="0" smtClean="0"/>
              <a:t>Д.и.н., профессор кафедры мировой политики ТГУ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</a:t>
            </a:r>
            <a:r>
              <a:rPr lang="ru-RU" b="1" dirty="0"/>
              <a:t>курса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62598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Предоставить студентам:</a:t>
            </a:r>
          </a:p>
          <a:p>
            <a:r>
              <a:rPr lang="ru-RU" dirty="0" smtClean="0"/>
              <a:t>систематизированную </a:t>
            </a:r>
            <a:r>
              <a:rPr lang="ru-RU" dirty="0"/>
              <a:t>информацию о современных конфликтах на постсоветском пространстве,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особенностях и закономерностях </a:t>
            </a:r>
            <a:r>
              <a:rPr lang="ru-RU" dirty="0" smtClean="0"/>
              <a:t>развития;</a:t>
            </a:r>
          </a:p>
          <a:p>
            <a:r>
              <a:rPr lang="ru-RU" dirty="0" smtClean="0"/>
              <a:t>об </a:t>
            </a:r>
            <a:r>
              <a:rPr lang="ru-RU" dirty="0"/>
              <a:t>основных теоретических подходах анализа конфликтов и </a:t>
            </a:r>
            <a:endParaRPr lang="ru-RU" dirty="0" smtClean="0"/>
          </a:p>
          <a:p>
            <a:r>
              <a:rPr lang="ru-RU" dirty="0" smtClean="0"/>
              <a:t>направлений </a:t>
            </a:r>
            <a:r>
              <a:rPr lang="ru-RU" dirty="0"/>
              <a:t>практической деятельности по урегулированию конфликтов.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Компетенции обучающегося, формируемые в результате освоения дисциплины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В результате освоения дисциплины студент должен </a:t>
            </a:r>
          </a:p>
          <a:p>
            <a:pPr>
              <a:buNone/>
            </a:pPr>
            <a:r>
              <a:rPr lang="ru-RU" b="1" i="1" dirty="0"/>
              <a:t>Знать</a:t>
            </a:r>
            <a:r>
              <a:rPr lang="ru-RU" dirty="0"/>
              <a:t>:</a:t>
            </a:r>
          </a:p>
          <a:p>
            <a:r>
              <a:rPr lang="ru-RU" dirty="0"/>
              <a:t>основы теории конфликта;</a:t>
            </a:r>
          </a:p>
          <a:p>
            <a:r>
              <a:rPr lang="ru-RU" dirty="0"/>
              <a:t>современные подходы в аналитике конфликтов;</a:t>
            </a:r>
          </a:p>
          <a:p>
            <a:r>
              <a:rPr lang="ru-RU" dirty="0"/>
              <a:t>историю конфликтов на постсоветском пространстве;</a:t>
            </a:r>
          </a:p>
          <a:p>
            <a:r>
              <a:rPr lang="ru-RU" dirty="0"/>
              <a:t>международные институты и механизмы урегулирования конфликтов на постсоветском пространстве.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Компетенции обучающегося, формируемые в результате освоения дисциплины (2)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/>
              <a:t>Понимать:</a:t>
            </a:r>
            <a:endParaRPr lang="ru-RU" dirty="0"/>
          </a:p>
          <a:p>
            <a:pPr lvl="0"/>
            <a:r>
              <a:rPr lang="ru-RU" dirty="0"/>
              <a:t>причины и закономерности развития конфликтов в международных отношениях; </a:t>
            </a:r>
          </a:p>
          <a:p>
            <a:pPr lvl="0"/>
            <a:r>
              <a:rPr lang="ru-RU" dirty="0"/>
              <a:t>возможности предотвращения насильственных конфликтов и принципы их урегулирования;</a:t>
            </a:r>
          </a:p>
          <a:p>
            <a:pPr lvl="0"/>
            <a:r>
              <a:rPr lang="ru-RU" dirty="0"/>
              <a:t>основные принципы и методы урегулирования конфликтов;</a:t>
            </a:r>
          </a:p>
          <a:p>
            <a:pPr lvl="0"/>
            <a:r>
              <a:rPr lang="ru-RU" dirty="0"/>
              <a:t>особенности и закономерности конфликтов на постсоветском пространстве; </a:t>
            </a:r>
          </a:p>
          <a:p>
            <a:pPr lvl="0"/>
            <a:r>
              <a:rPr lang="ru-RU" dirty="0"/>
              <a:t>особенности урегулирования конфликтов на постсоветском пространстве.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Компетенции обучающегося, формируемые в результате освоения дисциплины (3)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i="1" dirty="0"/>
              <a:t>Уметь</a:t>
            </a:r>
            <a:r>
              <a:rPr lang="ru-RU" sz="3400" dirty="0"/>
              <a:t>:</a:t>
            </a:r>
          </a:p>
          <a:p>
            <a:pPr lvl="0"/>
            <a:r>
              <a:rPr lang="ru-RU" sz="3400" dirty="0"/>
              <a:t>применять теоретические знания для квалифицированной аналитики конфликтов, подготовки публичных выступлений официальных лиц по вопросам конфликтов на постсоветском пространстве;</a:t>
            </a:r>
          </a:p>
          <a:p>
            <a:pPr lvl="0"/>
            <a:r>
              <a:rPr lang="ru-RU" sz="3400" dirty="0"/>
              <a:t>осуществлять квалифицированный поиск литературы и документов по проблемам конфликтов на постсоветском пространстве на русском и иностранном языках;</a:t>
            </a:r>
          </a:p>
          <a:p>
            <a:pPr lvl="0"/>
            <a:r>
              <a:rPr lang="ru-RU" sz="3400" dirty="0"/>
              <a:t>квалифицированно участвовать в обсуждении проблем конфликтов на постсоветском пространстве с пониманием комплексности проблем, с учетом позиции российских властей и оценок международных </a:t>
            </a:r>
            <a:r>
              <a:rPr lang="ru-RU" sz="3400" dirty="0" err="1"/>
              <a:t>акторов</a:t>
            </a:r>
            <a:r>
              <a:rPr lang="ru-RU" sz="3400" dirty="0"/>
              <a:t> к урегулированию конфликтов на постсоветском пространстве.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Структура и содержание учебной дисциплины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>
              <a:buNone/>
            </a:pPr>
            <a:r>
              <a:rPr lang="ru-RU" dirty="0"/>
              <a:t>Общая трудоемкость дисциплины составляет 3 зачетные единицы, 108 часов.</a:t>
            </a:r>
          </a:p>
          <a:p>
            <a:pPr>
              <a:buNone/>
            </a:pPr>
            <a:r>
              <a:rPr lang="ru-RU" dirty="0"/>
              <a:t>Курс предполагает знакомство студентов с основными закономерностями конфликтов на постсоветском пространстве, теоретическими и практическими подходами к анализу конфликтов и их урегулированию в отечественной и иностранной </a:t>
            </a:r>
            <a:r>
              <a:rPr lang="ru-RU" dirty="0" smtClean="0"/>
              <a:t>литературе.</a:t>
            </a:r>
          </a:p>
          <a:p>
            <a:pPr>
              <a:buNone/>
            </a:pPr>
            <a:r>
              <a:rPr lang="ru-RU" dirty="0" smtClean="0"/>
              <a:t>Студенты </a:t>
            </a:r>
            <a:r>
              <a:rPr lang="ru-RU" dirty="0"/>
              <a:t>обязаны посещать все занятия, ознакомиться с обязательной литературой и документами, в том числе на иностранном языке, написать аналитическую работу и представить ее. На зачете студенты должны продемонстрировать знание содержания курса, а также навыки самостоятельной аналитической работы.</a:t>
            </a:r>
            <a:endParaRPr lang="ru-RU" b="1" dirty="0"/>
          </a:p>
          <a:p>
            <a:endParaRPr lang="ru-RU" dirty="0"/>
          </a:p>
          <a:p>
            <a:pPr>
              <a:buNone/>
            </a:pPr>
            <a:r>
              <a:rPr lang="ru-RU" dirty="0"/>
              <a:t>Курс включает 20 часов аудиторных занятий для проведения лекций, семинаров, презентаций слушателей, </a:t>
            </a:r>
            <a:r>
              <a:rPr lang="ru-RU" dirty="0" smtClean="0"/>
              <a:t>48 </a:t>
            </a:r>
            <a:r>
              <a:rPr lang="ru-RU" dirty="0"/>
              <a:t>часов самостоятельной работы студентов по подготовке к семинарским занятиям и дискуссиям; и </a:t>
            </a:r>
            <a:r>
              <a:rPr lang="ru-RU" dirty="0" smtClean="0"/>
              <a:t>40 </a:t>
            </a:r>
            <a:r>
              <a:rPr lang="ru-RU" dirty="0"/>
              <a:t>часов для индивидуальной работы по написанию аналитической работы и ее презентации.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СОДЕРЖАНИЕ </a:t>
            </a:r>
            <a:r>
              <a:rPr lang="ru-RU" sz="3600" b="1" dirty="0"/>
              <a:t>КУРСА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Тема 1. Основы анализа конфликтов и практические подходы к урегулированию конфликтов </a:t>
            </a:r>
            <a:endParaRPr lang="ru-RU" sz="2400" dirty="0" smtClean="0"/>
          </a:p>
          <a:p>
            <a:pPr>
              <a:buNone/>
            </a:pPr>
            <a:r>
              <a:rPr lang="ru-RU" sz="2400" dirty="0"/>
              <a:t>Тема 2. Конфликты на постсоветском пространстве: история, особенности и закономерности. </a:t>
            </a:r>
          </a:p>
          <a:p>
            <a:pPr>
              <a:buNone/>
            </a:pPr>
            <a:r>
              <a:rPr lang="ru-RU" sz="2400" dirty="0" smtClean="0"/>
              <a:t>Тема </a:t>
            </a:r>
            <a:r>
              <a:rPr lang="ru-RU" sz="2400" dirty="0"/>
              <a:t>3. Внутригосударственные конфликты на постсоветском пространстве и особенности их урегулирования. </a:t>
            </a:r>
            <a:r>
              <a:rPr lang="ru-RU" sz="2400" dirty="0" smtClean="0"/>
              <a:t>Конфликты на территории Российской Федерации. </a:t>
            </a:r>
          </a:p>
          <a:p>
            <a:pPr>
              <a:buNone/>
            </a:pPr>
            <a:r>
              <a:rPr lang="ru-RU" sz="2400" dirty="0" smtClean="0"/>
              <a:t>Тема </a:t>
            </a:r>
            <a:r>
              <a:rPr lang="ru-RU" sz="2400" dirty="0"/>
              <a:t>4. Внутригосударственные конфликты на постсоветском пространстве и особенности их урегулирования. Приднестровский </a:t>
            </a:r>
            <a:r>
              <a:rPr lang="ru-RU" sz="2400" dirty="0" smtClean="0"/>
              <a:t>конфликт.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СОДЕРЖАНИЕ КУРСА (2)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/>
              <a:t>Тема 5. Внутригосударственные конфликты на постсоветском пространстве и особенности их урегулирования. Конфликты на территории Грузии. </a:t>
            </a:r>
          </a:p>
          <a:p>
            <a:pPr>
              <a:buNone/>
            </a:pPr>
            <a:r>
              <a:rPr lang="ru-RU" sz="2800" dirty="0" smtClean="0"/>
              <a:t>Тема </a:t>
            </a:r>
            <a:r>
              <a:rPr lang="ru-RU" sz="2800" dirty="0"/>
              <a:t>6. Внутренние конфликты на территории стран Центральной Азии. </a:t>
            </a:r>
            <a:endParaRPr lang="ru-RU" sz="2800" dirty="0" smtClean="0"/>
          </a:p>
          <a:p>
            <a:pPr>
              <a:buNone/>
            </a:pPr>
            <a:r>
              <a:rPr lang="ru-RU" sz="2800" dirty="0"/>
              <a:t>Тема 7. Межгосударственные конфликты на постсоветском пространстве. Нагорно-Карабахский конфликт</a:t>
            </a:r>
            <a:r>
              <a:rPr lang="ru-RU" sz="2800" dirty="0" smtClean="0"/>
              <a:t>.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Тема 8. Презентации самостоятельных работ </a:t>
            </a:r>
            <a:r>
              <a:rPr lang="ru-RU" sz="2800" dirty="0" smtClean="0"/>
              <a:t>студентов </a:t>
            </a:r>
            <a:r>
              <a:rPr lang="ru-RU" sz="2800" dirty="0"/>
              <a:t>по теме конфликтов на постсоветском пространстве.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ОСНОВНАЯ </a:t>
            </a:r>
            <a:r>
              <a:rPr lang="ru-RU" sz="3600" dirty="0"/>
              <a:t>УЧЕБНАЯ ЛИТЕРАТУРА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/>
              <a:t>Гаджиев К.С. «Большая игра» на Кавказе вчера, сегодня, завтра. М.: Международные отношения, 2010. 339 с.</a:t>
            </a:r>
          </a:p>
          <a:p>
            <a:pPr>
              <a:buNone/>
            </a:pPr>
            <a:r>
              <a:rPr lang="ru-RU" sz="1600" dirty="0"/>
              <a:t>Государственный суверенитет VS. Право наций на самоопределение : сборник научных статей </a:t>
            </a:r>
            <a:r>
              <a:rPr lang="ru-RU" sz="1600" dirty="0" smtClean="0"/>
              <a:t>/отв</a:t>
            </a:r>
            <a:r>
              <a:rPr lang="ru-RU" sz="1600" dirty="0"/>
              <a:t>. ред. А. Л. Рябинин ; ред.-сост. Г. В. Лукьянов. М</a:t>
            </a:r>
            <a:r>
              <a:rPr lang="ru-RU" sz="1600" dirty="0" smtClean="0"/>
              <a:t>., </a:t>
            </a:r>
            <a:r>
              <a:rPr lang="ru-RU" sz="1600" dirty="0"/>
              <a:t>2011. 250 с.</a:t>
            </a:r>
          </a:p>
          <a:p>
            <a:pPr>
              <a:buNone/>
            </a:pPr>
            <a:r>
              <a:rPr lang="ru-RU" sz="1600" dirty="0" err="1"/>
              <a:t>Дериглазова</a:t>
            </a:r>
            <a:r>
              <a:rPr lang="ru-RU" sz="1600" dirty="0"/>
              <a:t> Л.В., </a:t>
            </a:r>
            <a:r>
              <a:rPr lang="ru-RU" sz="1600" dirty="0" err="1"/>
              <a:t>Минасян</a:t>
            </a:r>
            <a:r>
              <a:rPr lang="ru-RU" sz="1600" dirty="0"/>
              <a:t> С. Нагорный Карабах: парадоксы силы и слабости в международном конфликте. Ереван: Институт Кавказа, 2011. 116 с.</a:t>
            </a:r>
          </a:p>
          <a:p>
            <a:pPr>
              <a:buNone/>
            </a:pPr>
            <a:r>
              <a:rPr lang="ru-RU" sz="1600" dirty="0"/>
              <a:t>Зиновьев В.П., Троицкий Е.Ф. Страны СНГ и Балтии: учебное пособие. Томск: Изд-во ТГУ, 2009 г. 334 с.</a:t>
            </a:r>
          </a:p>
          <a:p>
            <a:pPr>
              <a:buNone/>
            </a:pPr>
            <a:r>
              <a:rPr lang="ru-RU" sz="1600" dirty="0"/>
              <a:t>Косов Ю.В. Содружество Независимых Государств: интеграция, парламентская дипломатия и конфликты: учебное пособие. М.: Аспект Пресс, 2012. 295 с.</a:t>
            </a:r>
          </a:p>
          <a:p>
            <a:pPr>
              <a:buNone/>
            </a:pPr>
            <a:r>
              <a:rPr lang="ru-RU" sz="1600" dirty="0"/>
              <a:t>Международные отношения в Центральной Азии события и документы: учебное пособие для вузов /Под ред. А.Д. </a:t>
            </a:r>
            <a:r>
              <a:rPr lang="ru-RU" sz="1600" dirty="0" err="1"/>
              <a:t>Богатурова</a:t>
            </a:r>
            <a:r>
              <a:rPr lang="ru-RU" sz="1600" dirty="0"/>
              <a:t>. М.: Аспект Пресс, 2011. 548 с.</a:t>
            </a:r>
          </a:p>
          <a:p>
            <a:pPr>
              <a:buNone/>
            </a:pPr>
            <a:r>
              <a:rPr lang="ru-RU" sz="1600" dirty="0"/>
              <a:t>Российская нация: становление и этнокультурное многообразие /Под ред. В. А. </a:t>
            </a:r>
            <a:r>
              <a:rPr lang="ru-RU" sz="1600" dirty="0" smtClean="0"/>
              <a:t>Тишкова. М</a:t>
            </a:r>
            <a:r>
              <a:rPr lang="en-US" sz="1600" dirty="0"/>
              <a:t>.: </a:t>
            </a:r>
            <a:r>
              <a:rPr lang="ru-RU" sz="1600" dirty="0"/>
              <a:t>Наука</a:t>
            </a:r>
            <a:r>
              <a:rPr lang="en-US" sz="1600" dirty="0"/>
              <a:t>, 2011. 461 </a:t>
            </a:r>
            <a:r>
              <a:rPr lang="ru-RU" sz="1600" dirty="0"/>
              <a:t>с</a:t>
            </a:r>
            <a:r>
              <a:rPr lang="en-US" sz="1600" dirty="0"/>
              <a:t>.</a:t>
            </a:r>
            <a:endParaRPr lang="ru-RU" sz="1600" dirty="0"/>
          </a:p>
          <a:p>
            <a:pPr>
              <a:buNone/>
            </a:pPr>
            <a:r>
              <a:rPr lang="ru-RU" sz="1600" dirty="0"/>
              <a:t>Ситуационные анализы. </a:t>
            </a:r>
            <a:r>
              <a:rPr lang="ru-RU" sz="1600" dirty="0" err="1"/>
              <a:t>Вып</a:t>
            </a:r>
            <a:r>
              <a:rPr lang="ru-RU" sz="1600" dirty="0"/>
              <a:t>. 1 : учебное пособие / Отв. ред. Т. А. </a:t>
            </a:r>
            <a:r>
              <a:rPr lang="ru-RU" sz="1600" dirty="0" err="1" smtClean="0"/>
              <a:t>Шаклеина</a:t>
            </a:r>
            <a:r>
              <a:rPr lang="ru-RU" sz="1600" dirty="0" smtClean="0"/>
              <a:t>. М</a:t>
            </a:r>
            <a:r>
              <a:rPr lang="ru-RU" sz="1600" dirty="0"/>
              <a:t>.: МГИМО-Университет , 2011. 234 с. </a:t>
            </a:r>
          </a:p>
          <a:p>
            <a:pPr>
              <a:buNone/>
            </a:pPr>
            <a:r>
              <a:rPr lang="ru-RU" sz="1600" dirty="0"/>
              <a:t>Шеллинг Томас. Стратегия конфликта. М:. ИРИСЭН, 2007. 373 с.</a:t>
            </a:r>
          </a:p>
          <a:p>
            <a:pPr>
              <a:buNone/>
            </a:pPr>
            <a:r>
              <a:rPr lang="ru-RU" sz="1600" dirty="0"/>
              <a:t>Международные отношения: теории, конфликты, движения, организации: учебное пособие для студентов вузов / под ред. П. А. </a:t>
            </a:r>
            <a:r>
              <a:rPr lang="ru-RU" sz="1600" dirty="0" smtClean="0"/>
              <a:t>Цыганкова. Изд</a:t>
            </a:r>
            <a:r>
              <a:rPr lang="ru-RU" sz="1600" dirty="0"/>
              <a:t>. 3-е, </a:t>
            </a:r>
            <a:r>
              <a:rPr lang="ru-RU" sz="1600" dirty="0" err="1"/>
              <a:t>перераб</a:t>
            </a:r>
            <a:r>
              <a:rPr lang="ru-RU" sz="1600" dirty="0"/>
              <a:t>. и доп.М.: ИНФРА-М [и др.] , 2011. 335 с. : 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769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УРЕГУЛИРОВАНИЕ КОНФЛИКТОВ НА ПОСТСОВЕТСКОМ ПРОСТРАНСТВЕ.  ИНФОРМАЦИОННО-АНАЛИТИЧЕСКАЯ РАБОТА. Программа курса</vt:lpstr>
      <vt:lpstr> Цель курса </vt:lpstr>
      <vt:lpstr>Компетенции обучающегося, формируемые в результате освоения дисциплины:</vt:lpstr>
      <vt:lpstr>Компетенции обучающегося, формируемые в результате освоения дисциплины (2)</vt:lpstr>
      <vt:lpstr>Компетенции обучающегося, формируемые в результате освоения дисциплины (3)</vt:lpstr>
      <vt:lpstr>Структура и содержание учебной дисциплины</vt:lpstr>
      <vt:lpstr> СОДЕРЖАНИЕ КУРСА </vt:lpstr>
      <vt:lpstr>СОДЕРЖАНИЕ КУРСА (2)</vt:lpstr>
      <vt:lpstr> ОСНОВНАЯ УЧЕБНАЯ ЛИТЕРАТУРА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УРЕГУЛИРОВАНИЕ КОНФЛИКТОВ НА ПОСТСОВЕТСКОМ ПРОСТРАНСТВЕ.  ИНФОРМАЦИОННО-АНАЛИТИЧЕСКАЯ РАБОТА. Программа курса</dc:title>
  <dc:creator>lara</dc:creator>
  <cp:lastModifiedBy>lara</cp:lastModifiedBy>
  <cp:revision>6</cp:revision>
  <dcterms:created xsi:type="dcterms:W3CDTF">2012-11-18T16:08:02Z</dcterms:created>
  <dcterms:modified xsi:type="dcterms:W3CDTF">2012-11-18T16:41:29Z</dcterms:modified>
</cp:coreProperties>
</file>