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EBB49-C755-4ED1-B201-941825F80BFF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51041-7B7B-4426-B039-A76FFB26B7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ope.eu/" TargetMode="External"/><Relationship Id="rId3" Type="http://schemas.openxmlformats.org/officeDocument/2006/relationships/hyperlink" Target="http://www.cia.gov/" TargetMode="External"/><Relationship Id="rId7" Type="http://schemas.openxmlformats.org/officeDocument/2006/relationships/hyperlink" Target="http://www.mid.ru/" TargetMode="External"/><Relationship Id="rId2" Type="http://schemas.openxmlformats.org/officeDocument/2006/relationships/hyperlink" Target="http://www.fa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to.int/" TargetMode="External"/><Relationship Id="rId11" Type="http://schemas.openxmlformats.org/officeDocument/2006/relationships/hyperlink" Target="http://www.worldbank.org/" TargetMode="External"/><Relationship Id="rId5" Type="http://schemas.openxmlformats.org/officeDocument/2006/relationships/hyperlink" Target="http://www.state.gov/" TargetMode="External"/><Relationship Id="rId10" Type="http://schemas.openxmlformats.org/officeDocument/2006/relationships/hyperlink" Target="http://www.un.org/" TargetMode="External"/><Relationship Id="rId4" Type="http://schemas.openxmlformats.org/officeDocument/2006/relationships/hyperlink" Target="http://www.defense.gov/" TargetMode="External"/><Relationship Id="rId9" Type="http://schemas.openxmlformats.org/officeDocument/2006/relationships/hyperlink" Target="http://www.stratfo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“The Regional Sub-systems on the turn of the XX – XXI centuries</a:t>
            </a:r>
            <a:r>
              <a:rPr lang="en-US" b="1" dirty="0" smtClean="0"/>
              <a:t>”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sz="2800" b="1" dirty="0" smtClean="0"/>
              <a:t>Maxim </a:t>
            </a:r>
            <a:r>
              <a:rPr lang="en-US" sz="2800" b="1" dirty="0" err="1" smtClean="0"/>
              <a:t>Volkov</a:t>
            </a:r>
            <a:r>
              <a:rPr lang="en-US" sz="2800" b="1" dirty="0" smtClean="0"/>
              <a:t>,</a:t>
            </a:r>
            <a:br>
              <a:rPr lang="en-US" sz="2800" b="1" dirty="0" smtClean="0"/>
            </a:br>
            <a:r>
              <a:rPr lang="en-US" sz="2800" b="1" dirty="0" smtClean="0"/>
              <a:t>associate professor of Tomsk State University,</a:t>
            </a:r>
            <a:br>
              <a:rPr lang="en-US" sz="2800" b="1" dirty="0" smtClean="0"/>
            </a:br>
            <a:r>
              <a:rPr lang="en-US" sz="2800" b="1" dirty="0" smtClean="0"/>
              <a:t>PhD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The educational topic is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032200  “Russian Regional Studies”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 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The educational profile is 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“Siberia from Russia and Overseas” </a:t>
            </a:r>
            <a:endParaRPr lang="ru-RU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en-US" sz="2800" i="1" dirty="0"/>
              <a:t>The key goal </a:t>
            </a:r>
            <a:r>
              <a:rPr lang="en-US" sz="2800" dirty="0"/>
              <a:t>of the course </a:t>
            </a:r>
            <a:r>
              <a:rPr lang="en-US" sz="2800" dirty="0" smtClean="0"/>
              <a:t>is </a:t>
            </a:r>
            <a:r>
              <a:rPr lang="en-US" sz="2800" dirty="0"/>
              <a:t>the clear understanding by students the gist of the modern world  military-political and economical processes both regional and global after the end of the Cold War till the present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i="1" dirty="0"/>
              <a:t>The course subject matter </a:t>
            </a:r>
            <a:r>
              <a:rPr lang="en-US" sz="2800" dirty="0"/>
              <a:t>is the modern international relations system with its regional sub-systems which are in the transition from the crashed Yalta-Potsdam system </a:t>
            </a:r>
            <a:r>
              <a:rPr lang="en-US" sz="2800" dirty="0" smtClean="0"/>
              <a:t>to the new one.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Some of the main student’s knowledge, </a:t>
            </a:r>
            <a:r>
              <a:rPr lang="en-US" sz="3200" b="1" dirty="0"/>
              <a:t>formed by the discipline </a:t>
            </a:r>
            <a:r>
              <a:rPr lang="en-US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genesis and the evolution of the basic military-political and economical processes running in the regional sub-systems of the contemporary international </a:t>
            </a:r>
            <a:r>
              <a:rPr lang="en-US" sz="2400" dirty="0" smtClean="0"/>
              <a:t>system.</a:t>
            </a:r>
          </a:p>
          <a:p>
            <a:pPr lvl="0"/>
            <a:r>
              <a:rPr lang="en-US" sz="2400" dirty="0"/>
              <a:t>The main features of the regional sub-systems interaction and their mutual influence on each other. </a:t>
            </a:r>
            <a:endParaRPr lang="ru-RU" sz="2400" dirty="0"/>
          </a:p>
          <a:p>
            <a:pPr lvl="0"/>
            <a:r>
              <a:rPr lang="en-US" sz="2400" dirty="0"/>
              <a:t>The cause-and-effect relationship of the regional and global trends of the international system. 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topics of the lectures/seminars  of the course: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Post </a:t>
            </a:r>
            <a:r>
              <a:rPr lang="en-US" sz="2400" dirty="0"/>
              <a:t>Soviet area in the present times. 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European Union form Maastricht till the present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Greater Middle East is the global instability center</a:t>
            </a:r>
            <a:r>
              <a:rPr lang="en-US" sz="24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The International relations in the South Asia</a:t>
            </a:r>
            <a:r>
              <a:rPr lang="en-US" sz="24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Asian Pacific region – the leader of the new century</a:t>
            </a:r>
            <a:r>
              <a:rPr lang="en-US" sz="2400" dirty="0" smtClean="0"/>
              <a:t>?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Western Hemisphere on the turn of the centuries (the Latin America and NAFTA zone).</a:t>
            </a:r>
            <a:endParaRPr lang="ru-RU" sz="2400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Africa in the contemporary world.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main teaching methods: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individual </a:t>
            </a:r>
            <a:r>
              <a:rPr lang="en-US" sz="2800" dirty="0"/>
              <a:t>student’s </a:t>
            </a:r>
            <a:r>
              <a:rPr lang="en-US" sz="2800" dirty="0" smtClean="0"/>
              <a:t>work: seeking the information </a:t>
            </a:r>
            <a:r>
              <a:rPr lang="en-US" sz="2800" dirty="0"/>
              <a:t>material in the </a:t>
            </a:r>
            <a:r>
              <a:rPr lang="en-US" sz="2800" dirty="0" smtClean="0"/>
              <a:t>internet, preparing individual presentations on the topics of the lectures/seminars, studying the recommended literature. </a:t>
            </a:r>
          </a:p>
          <a:p>
            <a:r>
              <a:rPr lang="en-US" sz="2800" dirty="0" smtClean="0"/>
              <a:t>Group discussing cases on the most key topics of the course.</a:t>
            </a:r>
          </a:p>
          <a:p>
            <a:r>
              <a:rPr lang="en-US" sz="2800" dirty="0"/>
              <a:t>The final assessment is </a:t>
            </a:r>
            <a:r>
              <a:rPr lang="en-US" sz="2800" dirty="0" smtClean="0"/>
              <a:t>writing the essay </a:t>
            </a:r>
            <a:r>
              <a:rPr lang="en-US" sz="2800" dirty="0"/>
              <a:t>and </a:t>
            </a:r>
            <a:r>
              <a:rPr lang="en-US" sz="2800" dirty="0" smtClean="0"/>
              <a:t>the oral exams. </a:t>
            </a:r>
          </a:p>
          <a:p>
            <a:endParaRPr lang="en-US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dirty="0"/>
              <a:t>common list of the problematic issues to be touched in the essays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What the international integration is</a:t>
            </a:r>
            <a:r>
              <a:rPr lang="en-US" dirty="0" smtClean="0"/>
              <a:t>? The </a:t>
            </a:r>
            <a:r>
              <a:rPr lang="en-US" dirty="0"/>
              <a:t>total analysis of the current integration models of different types in the region of the world.</a:t>
            </a:r>
            <a:endParaRPr lang="ru-RU" sz="2000" dirty="0"/>
          </a:p>
          <a:p>
            <a:pPr lvl="1"/>
            <a:r>
              <a:rPr lang="en-US" dirty="0"/>
              <a:t>The analysis of the interdependence of the military-political stresses between national states on their economic relations. The global economy analysis both as the containment factor and as the conflict provoking factor in the modern regional subsystems. </a:t>
            </a:r>
            <a:endParaRPr lang="ru-RU" sz="2000" dirty="0"/>
          </a:p>
          <a:p>
            <a:pPr lvl="1"/>
            <a:r>
              <a:rPr lang="en-US" dirty="0"/>
              <a:t>The character of “hard” and “soft” power using in the contemporary international relations. </a:t>
            </a:r>
            <a:endParaRPr lang="ru-RU" sz="2000" dirty="0"/>
          </a:p>
          <a:p>
            <a:pPr lvl="1"/>
            <a:r>
              <a:rPr lang="en-US" dirty="0"/>
              <a:t>The synthesis of the main international system features. 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list of the recommended literature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«Russia in the Global Policy» (in Russian),</a:t>
            </a:r>
            <a:endParaRPr lang="ru-RU" dirty="0"/>
          </a:p>
          <a:p>
            <a:r>
              <a:rPr lang="en-US" dirty="0"/>
              <a:t>«The International trends» (in Russian),</a:t>
            </a:r>
            <a:endParaRPr lang="ru-RU" dirty="0"/>
          </a:p>
          <a:p>
            <a:r>
              <a:rPr lang="en-US" dirty="0"/>
              <a:t>«The International Economy and International Relations» (in Russian),</a:t>
            </a:r>
            <a:endParaRPr lang="ru-RU" dirty="0"/>
          </a:p>
          <a:p>
            <a:r>
              <a:rPr lang="en-US" dirty="0"/>
              <a:t>“Foreign Policy”</a:t>
            </a:r>
            <a:endParaRPr lang="ru-RU" dirty="0"/>
          </a:p>
          <a:p>
            <a:r>
              <a:rPr lang="en-US" dirty="0"/>
              <a:t>“International Security” </a:t>
            </a:r>
            <a:endParaRPr lang="ru-RU" dirty="0"/>
          </a:p>
          <a:p>
            <a:r>
              <a:rPr lang="en-US" dirty="0"/>
              <a:t>“Foreign Affairs”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Recommended </a:t>
            </a:r>
            <a:r>
              <a:rPr lang="en-US" sz="3600" b="1" dirty="0"/>
              <a:t>WEB sources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>
                <a:hlinkClick r:id="rId2"/>
              </a:rPr>
              <a:t>www.fas.org</a:t>
            </a:r>
            <a:r>
              <a:rPr lang="en-US" dirty="0"/>
              <a:t> – the Federation of American Scientists </a:t>
            </a:r>
            <a:endParaRPr lang="ru-RU" dirty="0"/>
          </a:p>
          <a:p>
            <a:r>
              <a:rPr lang="en-US" u="sng" dirty="0">
                <a:hlinkClick r:id="rId3"/>
              </a:rPr>
              <a:t>www.cia.gov</a:t>
            </a:r>
            <a:r>
              <a:rPr lang="en-US" dirty="0"/>
              <a:t> – CIA official web site</a:t>
            </a:r>
            <a:endParaRPr lang="ru-RU" dirty="0"/>
          </a:p>
          <a:p>
            <a:r>
              <a:rPr lang="en-US" u="sng" dirty="0">
                <a:hlinkClick r:id="rId4"/>
              </a:rPr>
              <a:t>http://www.defense.gov/</a:t>
            </a:r>
            <a:r>
              <a:rPr lang="en-US" dirty="0"/>
              <a:t> - US Defense Department</a:t>
            </a:r>
            <a:endParaRPr lang="ru-RU" dirty="0"/>
          </a:p>
          <a:p>
            <a:r>
              <a:rPr lang="en-US" u="sng" dirty="0">
                <a:hlinkClick r:id="rId5"/>
              </a:rPr>
              <a:t>www.state.gov</a:t>
            </a:r>
            <a:r>
              <a:rPr lang="en-US" dirty="0"/>
              <a:t> – US State Department</a:t>
            </a:r>
            <a:endParaRPr lang="ru-RU" dirty="0"/>
          </a:p>
          <a:p>
            <a:r>
              <a:rPr lang="en-US" u="sng" dirty="0">
                <a:hlinkClick r:id="rId6"/>
              </a:rPr>
              <a:t>www.nato.int</a:t>
            </a:r>
            <a:r>
              <a:rPr lang="en-US" dirty="0"/>
              <a:t> – NATO official web site</a:t>
            </a:r>
            <a:endParaRPr lang="ru-RU" dirty="0"/>
          </a:p>
          <a:p>
            <a:r>
              <a:rPr lang="en-US" u="sng" dirty="0">
                <a:hlinkClick r:id="rId7"/>
              </a:rPr>
              <a:t>www.mid.ru</a:t>
            </a:r>
            <a:r>
              <a:rPr lang="en-US" dirty="0"/>
              <a:t> – the Ministry of Foreign Affaires of Russian Federation</a:t>
            </a:r>
            <a:endParaRPr lang="ru-RU" dirty="0"/>
          </a:p>
          <a:p>
            <a:r>
              <a:rPr lang="en-US" u="sng" dirty="0">
                <a:hlinkClick r:id="rId8"/>
              </a:rPr>
              <a:t>www.europe.eu</a:t>
            </a:r>
            <a:r>
              <a:rPr lang="en-US" dirty="0"/>
              <a:t> – EU official web site</a:t>
            </a:r>
            <a:endParaRPr lang="ru-RU" dirty="0"/>
          </a:p>
          <a:p>
            <a:r>
              <a:rPr lang="en-US" u="sng" dirty="0">
                <a:hlinkClick r:id="rId9"/>
              </a:rPr>
              <a:t>www.stratfor.com</a:t>
            </a:r>
            <a:r>
              <a:rPr lang="en-US" dirty="0"/>
              <a:t> – “</a:t>
            </a:r>
            <a:r>
              <a:rPr lang="en-US" dirty="0" err="1"/>
              <a:t>Stratfor</a:t>
            </a:r>
            <a:r>
              <a:rPr lang="en-US" dirty="0"/>
              <a:t>” analytical service.</a:t>
            </a:r>
            <a:endParaRPr lang="ru-RU" dirty="0"/>
          </a:p>
          <a:p>
            <a:r>
              <a:rPr lang="en-US" u="sng" dirty="0">
                <a:hlinkClick r:id="rId10"/>
              </a:rPr>
              <a:t>www.un.org</a:t>
            </a:r>
            <a:r>
              <a:rPr lang="en-US" dirty="0"/>
              <a:t> – UN official web site. </a:t>
            </a:r>
            <a:endParaRPr lang="ru-RU" dirty="0"/>
          </a:p>
          <a:p>
            <a:r>
              <a:rPr lang="en-US" u="sng" dirty="0">
                <a:hlinkClick r:id="rId11"/>
              </a:rPr>
              <a:t>www.worldbank.org</a:t>
            </a:r>
            <a:r>
              <a:rPr lang="en-US" dirty="0"/>
              <a:t> – World Bank official web site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515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“The Regional Sub-systems on the turn of the XX – XXI centuries” Maxim Volkov, associate professor of Tomsk State University, PhD </vt:lpstr>
      <vt:lpstr>The key goal of the course is the clear understanding by students the gist of the modern world  military-political and economical processes both regional and global after the end of the Cold War till the present</vt:lpstr>
      <vt:lpstr>Some of the main student’s knowledge, formed by the discipline :</vt:lpstr>
      <vt:lpstr>The topics of the lectures/seminars  of the course:</vt:lpstr>
      <vt:lpstr>The main teaching methods:</vt:lpstr>
      <vt:lpstr>The common list of the problematic issues to be touched in the essays</vt:lpstr>
      <vt:lpstr>The list of the recommended literature</vt:lpstr>
      <vt:lpstr>Recommended WEB sources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Regional Sub-systems on the turn of the XX – XXI centuries” Maxim Volkov, associate professor of Tomsk State University, PhD</dc:title>
  <dc:creator>Anna Volkova</dc:creator>
  <cp:lastModifiedBy>Anna Volkova</cp:lastModifiedBy>
  <cp:revision>10</cp:revision>
  <dcterms:created xsi:type="dcterms:W3CDTF">2012-11-04T10:52:59Z</dcterms:created>
  <dcterms:modified xsi:type="dcterms:W3CDTF">2012-11-04T11:56:49Z</dcterms:modified>
</cp:coreProperties>
</file>