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5" r:id="rId8"/>
    <p:sldId id="266" r:id="rId9"/>
    <p:sldId id="262" r:id="rId10"/>
    <p:sldId id="263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3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FBC59B5-E137-4C4A-A8CD-C623411FE2EB}" type="datetimeFigureOut">
              <a:rPr lang="ru-RU" smtClean="0"/>
              <a:pPr/>
              <a:t>18.11.2012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EB968FB-0E61-48ED-9DE3-19C746B629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ue.eu.in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8215370" cy="3000396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/>
              <a:t>РОССИЯ И ЕВРОПЕЙСКИЙ СОЮЗ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Направление подготовки                                       Магистерская программа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032200 – Регионоведение </a:t>
            </a:r>
            <a:r>
              <a:rPr lang="ru-RU" sz="2000" b="1" dirty="0" smtClean="0"/>
              <a:t>России     Сибирский регион в России и мире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/>
              <a:t>Квалификация </a:t>
            </a:r>
            <a:r>
              <a:rPr lang="ru-RU" sz="2000" dirty="0"/>
              <a:t>(степень) выпускника</a:t>
            </a:r>
            <a:br>
              <a:rPr lang="ru-RU" sz="2000" dirty="0"/>
            </a:br>
            <a:r>
              <a:rPr lang="ru-RU" sz="2000" b="1" dirty="0"/>
              <a:t>Магистр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5072074"/>
            <a:ext cx="6400800" cy="7143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dirty="0" smtClean="0"/>
              <a:t>Преподаватель: к.и.н., доцент С.М. Юн</a:t>
            </a:r>
          </a:p>
          <a:p>
            <a:pPr algn="ctr"/>
            <a:r>
              <a:rPr lang="en-US" sz="2400" dirty="0" smtClean="0"/>
              <a:t>yun@dir.tsu.ru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939784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Основные учебные материалы (1)</a:t>
            </a:r>
            <a:endParaRPr lang="ru-RU" sz="3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9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6000" b="1" dirty="0" smtClean="0"/>
              <a:t>Основная </a:t>
            </a:r>
            <a:r>
              <a:rPr lang="ru-RU" sz="6000" b="1" dirty="0"/>
              <a:t>литература</a:t>
            </a:r>
          </a:p>
          <a:p>
            <a:pPr>
              <a:buNone/>
            </a:pPr>
            <a:r>
              <a:rPr lang="ru-RU" sz="6000" i="1" dirty="0" smtClean="0"/>
              <a:t>Европейская интеграция</a:t>
            </a:r>
            <a:r>
              <a:rPr lang="ru-RU" sz="6000" dirty="0" smtClean="0"/>
              <a:t>: учебник / под ред. О.В. </a:t>
            </a:r>
            <a:r>
              <a:rPr lang="ru-RU" sz="6000" dirty="0" err="1" smtClean="0"/>
              <a:t>Буториной</a:t>
            </a:r>
            <a:r>
              <a:rPr lang="ru-RU" sz="6000" dirty="0" smtClean="0"/>
              <a:t>. М.: Издательский Дом «Деловая литература», 2011. 720 с.</a:t>
            </a:r>
          </a:p>
          <a:p>
            <a:pPr>
              <a:buNone/>
            </a:pPr>
            <a:r>
              <a:rPr lang="ru-RU" sz="6000" i="1" dirty="0" err="1" smtClean="0"/>
              <a:t>Корягина</a:t>
            </a:r>
            <a:r>
              <a:rPr lang="ru-RU" sz="6000" i="1" dirty="0" smtClean="0"/>
              <a:t> Л.И. </a:t>
            </a:r>
            <a:r>
              <a:rPr lang="ru-RU" sz="6000" dirty="0" smtClean="0"/>
              <a:t>Россия и Европейский Союз. М.: МГИМО, 2011. </a:t>
            </a:r>
            <a:r>
              <a:rPr lang="en-US" sz="6000" dirty="0" smtClean="0"/>
              <a:t>140 </a:t>
            </a:r>
            <a:r>
              <a:rPr lang="ru-RU" sz="6000" dirty="0" smtClean="0"/>
              <a:t>с</a:t>
            </a:r>
            <a:r>
              <a:rPr lang="en-US" sz="6000" dirty="0" smtClean="0"/>
              <a:t>.</a:t>
            </a:r>
            <a:endParaRPr lang="ru-RU" sz="6000" dirty="0" smtClean="0"/>
          </a:p>
          <a:p>
            <a:pPr>
              <a:buNone/>
            </a:pPr>
            <a:r>
              <a:rPr lang="ru-RU" sz="6000" i="1" dirty="0" smtClean="0"/>
              <a:t>Россия в глобальном мире</a:t>
            </a:r>
            <a:r>
              <a:rPr lang="en-US" sz="6000" i="1" dirty="0" smtClean="0"/>
              <a:t>: 2000-2011. </a:t>
            </a:r>
            <a:r>
              <a:rPr lang="ru-RU" sz="6000" dirty="0" smtClean="0"/>
              <a:t>Хрестоматия</a:t>
            </a:r>
            <a:r>
              <a:rPr lang="en-US" sz="6000" dirty="0" smtClean="0"/>
              <a:t>. </a:t>
            </a:r>
            <a:r>
              <a:rPr lang="ru-RU" sz="6000" dirty="0" smtClean="0"/>
              <a:t>М.: РСМД, 2012. В 6 тт.</a:t>
            </a:r>
          </a:p>
          <a:p>
            <a:pPr>
              <a:buNone/>
            </a:pPr>
            <a:r>
              <a:rPr lang="ru-RU" sz="6000" i="1" dirty="0" err="1" smtClean="0"/>
              <a:t>Пашковская</a:t>
            </a:r>
            <a:r>
              <a:rPr lang="ru-RU" sz="6000" i="1" dirty="0" smtClean="0"/>
              <a:t> И.Г. </a:t>
            </a:r>
            <a:r>
              <a:rPr lang="ru-RU" sz="6000" dirty="0" smtClean="0"/>
              <a:t>Энергетическая политика Европейского Союза в отношении России и новых независимых государств. М.: Проспект, 2010. 168 с. </a:t>
            </a:r>
            <a:endParaRPr lang="ru-RU" sz="6000" b="1" dirty="0" smtClean="0"/>
          </a:p>
          <a:p>
            <a:pPr>
              <a:buNone/>
            </a:pPr>
            <a:r>
              <a:rPr lang="ru-RU" sz="6000" i="1" dirty="0" smtClean="0"/>
              <a:t>Уткин С.В. </a:t>
            </a:r>
            <a:r>
              <a:rPr lang="ru-RU" sz="6000" dirty="0" smtClean="0"/>
              <a:t>Россия и Европейский союз в меняющейся архитектуре безопасности: перспективы взаимодействия. М.: ИМЭМО РАН, </a:t>
            </a:r>
            <a:r>
              <a:rPr lang="en-US" sz="6000" dirty="0" smtClean="0"/>
              <a:t>2010. 107 </a:t>
            </a:r>
            <a:r>
              <a:rPr lang="ru-RU" sz="6000" dirty="0" smtClean="0"/>
              <a:t>с</a:t>
            </a:r>
            <a:r>
              <a:rPr lang="en-US" sz="6000" dirty="0" smtClean="0"/>
              <a:t>. http://www.imemo.ru/ru/publ/2010/10035.pdf</a:t>
            </a:r>
            <a:endParaRPr lang="ru-RU" sz="6000" dirty="0" smtClean="0"/>
          </a:p>
          <a:p>
            <a:pPr>
              <a:buNone/>
            </a:pPr>
            <a:r>
              <a:rPr lang="en-US" sz="6000" i="1" dirty="0" smtClean="0"/>
              <a:t>Leonard </a:t>
            </a:r>
            <a:r>
              <a:rPr lang="en-US" sz="6000" i="1" dirty="0" smtClean="0"/>
              <a:t>M., </a:t>
            </a:r>
            <a:r>
              <a:rPr lang="en-US" sz="6000" i="1" dirty="0" err="1" smtClean="0"/>
              <a:t>Popescu</a:t>
            </a:r>
            <a:r>
              <a:rPr lang="en-US" sz="6000" i="1" dirty="0" smtClean="0"/>
              <a:t> N. </a:t>
            </a:r>
            <a:r>
              <a:rPr lang="ru-RU" sz="6000" dirty="0" smtClean="0"/>
              <a:t>A </a:t>
            </a:r>
            <a:r>
              <a:rPr lang="ru-RU" sz="6000" dirty="0" err="1" smtClean="0"/>
              <a:t>Power</a:t>
            </a:r>
            <a:r>
              <a:rPr lang="ru-RU" sz="6000" dirty="0" smtClean="0"/>
              <a:t> </a:t>
            </a:r>
            <a:r>
              <a:rPr lang="ru-RU" sz="6000" dirty="0" err="1" smtClean="0"/>
              <a:t>Audit</a:t>
            </a:r>
            <a:r>
              <a:rPr lang="ru-RU" sz="6000" dirty="0" smtClean="0"/>
              <a:t> </a:t>
            </a:r>
            <a:r>
              <a:rPr lang="ru-RU" sz="6000" dirty="0" err="1" smtClean="0"/>
              <a:t>of</a:t>
            </a:r>
            <a:r>
              <a:rPr lang="ru-RU" sz="6000" dirty="0" smtClean="0"/>
              <a:t> </a:t>
            </a:r>
            <a:r>
              <a:rPr lang="ru-RU" sz="6000" dirty="0" err="1" smtClean="0"/>
              <a:t>EU-Russia</a:t>
            </a:r>
            <a:r>
              <a:rPr lang="ru-RU" sz="6000" dirty="0" smtClean="0"/>
              <a:t> </a:t>
            </a:r>
            <a:r>
              <a:rPr lang="ru-RU" sz="6000" dirty="0" err="1" smtClean="0"/>
              <a:t>relations</a:t>
            </a:r>
            <a:r>
              <a:rPr lang="ru-RU" sz="6000" dirty="0" smtClean="0"/>
              <a:t>. ECFR, 2007. http://www.ecfr.eu/page/-/documents/ECFR-EU-Russia-power-audit.pdf</a:t>
            </a:r>
          </a:p>
          <a:p>
            <a:pPr>
              <a:buNone/>
            </a:pPr>
            <a:endParaRPr lang="ru-RU" sz="6000" dirty="0"/>
          </a:p>
          <a:p>
            <a:pPr>
              <a:buNone/>
            </a:pPr>
            <a:r>
              <a:rPr lang="ru-RU" sz="6000" b="1" dirty="0" smtClean="0"/>
              <a:t>Периодические издания</a:t>
            </a:r>
            <a:endParaRPr lang="ru-RU" sz="6000" dirty="0"/>
          </a:p>
          <a:p>
            <a:pPr>
              <a:buNone/>
            </a:pPr>
            <a:r>
              <a:rPr lang="ru-RU" sz="6000" i="1" dirty="0"/>
              <a:t>Россия в глобальной политике. </a:t>
            </a:r>
            <a:r>
              <a:rPr lang="ru-RU" sz="6000" dirty="0"/>
              <a:t>http://www.globalaffairs.ru/ (полнотекстовой доступ</a:t>
            </a:r>
            <a:r>
              <a:rPr lang="ru-RU" sz="6000" dirty="0" smtClean="0"/>
              <a:t>)</a:t>
            </a:r>
            <a:endParaRPr lang="ru-RU" sz="6000" dirty="0"/>
          </a:p>
          <a:p>
            <a:pPr>
              <a:buNone/>
            </a:pPr>
            <a:r>
              <a:rPr lang="ru-RU" sz="6000" i="1" dirty="0"/>
              <a:t>Мировая экономика и международные </a:t>
            </a:r>
            <a:r>
              <a:rPr lang="ru-RU" sz="6000" i="1" dirty="0" smtClean="0"/>
              <a:t>отношения</a:t>
            </a:r>
            <a:endParaRPr lang="ru-RU" sz="6000" i="1" dirty="0"/>
          </a:p>
          <a:p>
            <a:pPr>
              <a:buNone/>
            </a:pPr>
            <a:r>
              <a:rPr lang="ru-RU" sz="6000" i="1" dirty="0"/>
              <a:t>Международная </a:t>
            </a:r>
            <a:r>
              <a:rPr lang="ru-RU" sz="6000" i="1" dirty="0" smtClean="0"/>
              <a:t>жизнь</a:t>
            </a:r>
            <a:endParaRPr lang="ru-RU" sz="6000" i="1" dirty="0"/>
          </a:p>
          <a:p>
            <a:pPr>
              <a:buNone/>
            </a:pPr>
            <a:r>
              <a:rPr lang="ru-RU" sz="6000" i="1" dirty="0" smtClean="0"/>
              <a:t>Международные процессы. </a:t>
            </a:r>
            <a:r>
              <a:rPr lang="ru-RU" sz="6000" dirty="0" smtClean="0"/>
              <a:t>http://www.</a:t>
            </a:r>
            <a:r>
              <a:rPr lang="en-US" sz="6000" dirty="0" err="1" smtClean="0"/>
              <a:t>intertrends</a:t>
            </a:r>
            <a:r>
              <a:rPr lang="ru-RU" sz="6000" dirty="0" smtClean="0"/>
              <a:t>.</a:t>
            </a:r>
            <a:r>
              <a:rPr lang="ru-RU" sz="6000" dirty="0" err="1" smtClean="0"/>
              <a:t>ru</a:t>
            </a:r>
            <a:r>
              <a:rPr lang="ru-RU" sz="6000" dirty="0" smtClean="0"/>
              <a:t>/ (полнотекстовой доступ)</a:t>
            </a:r>
            <a:endParaRPr lang="ru-RU" sz="6000" i="1" dirty="0" smtClean="0"/>
          </a:p>
          <a:p>
            <a:pPr>
              <a:buNone/>
            </a:pPr>
            <a:r>
              <a:rPr lang="ru-RU" sz="6000" i="1" dirty="0" smtClean="0"/>
              <a:t>Современная Европа</a:t>
            </a:r>
          </a:p>
          <a:p>
            <a:pPr>
              <a:buNone/>
            </a:pPr>
            <a:r>
              <a:rPr lang="en-US" sz="6000" i="1" dirty="0" smtClean="0"/>
              <a:t>European Foreign Affairs Review</a:t>
            </a:r>
            <a:endParaRPr lang="ru-RU" sz="6000" b="1" i="1" dirty="0" smtClean="0"/>
          </a:p>
          <a:p>
            <a:pPr>
              <a:buNone/>
            </a:pPr>
            <a:endParaRPr lang="ru-RU" sz="4300" b="1" dirty="0" smtClean="0"/>
          </a:p>
          <a:p>
            <a:pPr>
              <a:buNone/>
            </a:pPr>
            <a:endParaRPr lang="ru-RU" sz="6000" dirty="0" smtClean="0"/>
          </a:p>
          <a:p>
            <a:pPr>
              <a:buNone/>
            </a:pPr>
            <a:endParaRPr lang="ru-RU" sz="43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r>
              <a:rPr lang="ru-RU" dirty="0" smtClean="0"/>
              <a:t>Основные учебные материалы (2)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28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Интернет-ресурсы</a:t>
            </a:r>
            <a:endParaRPr lang="ru-RU" sz="1600" dirty="0" smtClean="0"/>
          </a:p>
          <a:p>
            <a:pPr>
              <a:buNone/>
            </a:pPr>
            <a:endParaRPr lang="ru-RU" sz="1600" i="1" dirty="0" smtClean="0"/>
          </a:p>
          <a:p>
            <a:pPr>
              <a:buNone/>
            </a:pPr>
            <a:r>
              <a:rPr lang="ru-RU" sz="1600" i="1" dirty="0" smtClean="0"/>
              <a:t>Администрация Президента России. </a:t>
            </a:r>
            <a:r>
              <a:rPr lang="ru-RU" sz="1600" dirty="0" smtClean="0"/>
              <a:t>http://www.</a:t>
            </a:r>
            <a:r>
              <a:rPr lang="en-US" sz="1600" dirty="0" err="1" smtClean="0"/>
              <a:t>kremlin</a:t>
            </a:r>
            <a:r>
              <a:rPr lang="ru-RU" sz="1600" dirty="0" smtClean="0"/>
              <a:t>.</a:t>
            </a:r>
            <a:r>
              <a:rPr lang="ru-RU" sz="1600" dirty="0" err="1" smtClean="0"/>
              <a:t>ru</a:t>
            </a:r>
            <a:r>
              <a:rPr lang="ru-RU" sz="1600" dirty="0" smtClean="0"/>
              <a:t>/  </a:t>
            </a:r>
          </a:p>
          <a:p>
            <a:pPr>
              <a:buNone/>
            </a:pPr>
            <a:r>
              <a:rPr lang="ru-RU" sz="1600" i="1" dirty="0" smtClean="0"/>
              <a:t>Министерство иностранных дел России</a:t>
            </a:r>
            <a:r>
              <a:rPr lang="ru-RU" sz="1600" dirty="0" smtClean="0"/>
              <a:t>. http://www.mid.ru/  (особенно раздел «Россия в системе международных отношений»)</a:t>
            </a:r>
          </a:p>
          <a:p>
            <a:pPr>
              <a:buNone/>
            </a:pPr>
            <a:endParaRPr lang="ru-RU" sz="1600" i="1" dirty="0" smtClean="0"/>
          </a:p>
          <a:p>
            <a:pPr>
              <a:buNone/>
            </a:pPr>
            <a:r>
              <a:rPr lang="ru-RU" sz="1600" i="1" dirty="0" smtClean="0"/>
              <a:t>Совет Европейского Союза </a:t>
            </a:r>
            <a:r>
              <a:rPr lang="ru-RU" sz="1600" dirty="0" smtClean="0"/>
              <a:t>– </a:t>
            </a:r>
            <a:r>
              <a:rPr lang="ru-RU" sz="1600" dirty="0" smtClean="0">
                <a:hlinkClick r:id="rId2"/>
              </a:rPr>
              <a:t>http://ue.eu.int/</a:t>
            </a:r>
            <a:endParaRPr lang="ru-RU" sz="1600" dirty="0" smtClean="0"/>
          </a:p>
          <a:p>
            <a:pPr>
              <a:buNone/>
            </a:pPr>
            <a:r>
              <a:rPr lang="ru-RU" sz="1600" i="1" dirty="0" smtClean="0"/>
              <a:t>Европейская комиссия</a:t>
            </a:r>
            <a:r>
              <a:rPr lang="ru-RU" sz="1600" dirty="0" smtClean="0"/>
              <a:t>:</a:t>
            </a:r>
          </a:p>
          <a:p>
            <a:pPr lvl="0"/>
            <a:r>
              <a:rPr lang="ru-RU" sz="1600" dirty="0" smtClean="0"/>
              <a:t>Внешние связи – http://ec.europa.eu/external_relations/ceeca/index.htm</a:t>
            </a:r>
          </a:p>
          <a:p>
            <a:pPr lvl="0"/>
            <a:r>
              <a:rPr lang="ru-RU" sz="1600" dirty="0" smtClean="0"/>
              <a:t>Европейская политика соседства – http://ec.europa.eu/world/enp/policy_en.htm</a:t>
            </a:r>
          </a:p>
          <a:p>
            <a:pPr lvl="0"/>
            <a:r>
              <a:rPr lang="ru-RU" sz="1600" dirty="0" smtClean="0"/>
              <a:t>Торговля ЕС и России – http://ec.europa.eu/trade/issues/bilateral/countries/russia/index_en.htm</a:t>
            </a:r>
          </a:p>
          <a:p>
            <a:pPr lvl="0"/>
            <a:r>
              <a:rPr lang="ru-RU" sz="1600" dirty="0" smtClean="0"/>
              <a:t>Энергодиалог Россия-ЕС – http://ec.europa.eu/energy/russia/index_en.htm</a:t>
            </a:r>
          </a:p>
          <a:p>
            <a:pPr lvl="0"/>
            <a:r>
              <a:rPr lang="ru-RU" sz="1600" dirty="0" smtClean="0"/>
              <a:t>Представительство Европейской комиссии в Москве – http://www.delrus.ec.europa.eu/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/>
          <a:lstStyle/>
          <a:p>
            <a:r>
              <a:rPr lang="ru-RU" b="1" dirty="0" smtClean="0"/>
              <a:t>Цели учебного курса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AutoNum type="arabicParenBoth"/>
            </a:pPr>
            <a:r>
              <a:rPr lang="ru-RU" dirty="0" smtClean="0"/>
              <a:t>получить целостное в историческом и проблемно-теоретическом измерениях, системное, наиболее актуальное знание и</a:t>
            </a:r>
          </a:p>
          <a:p>
            <a:pPr marL="624078" indent="-514350">
              <a:buAutoNum type="arabicParenBoth"/>
            </a:pPr>
            <a:r>
              <a:rPr lang="ru-RU" dirty="0" smtClean="0"/>
              <a:t>научиться применять его для анализа и оценки интересов, целей, механизма, направлений, результатов и прогнозирования перспектив взаимодействия России и Европейского Союза с точки зрения российских интересов.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/>
          <a:lstStyle/>
          <a:p>
            <a:r>
              <a:rPr lang="ru-RU" b="1" dirty="0" smtClean="0"/>
              <a:t>Результаты 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Студент должен </a:t>
            </a:r>
            <a:r>
              <a:rPr lang="ru-RU" b="1" dirty="0" smtClean="0"/>
              <a:t>знать</a:t>
            </a:r>
            <a:r>
              <a:rPr lang="ru-RU" dirty="0" smtClean="0"/>
              <a:t>:</a:t>
            </a:r>
            <a:endParaRPr lang="ru-RU" dirty="0"/>
          </a:p>
          <a:p>
            <a:pPr>
              <a:buNone/>
            </a:pPr>
            <a:endParaRPr lang="ru-RU" dirty="0"/>
          </a:p>
          <a:p>
            <a:pPr lvl="0"/>
            <a:r>
              <a:rPr lang="ru-RU" dirty="0" smtClean="0"/>
              <a:t>комплекс взаимных интересов, подталкивающих Россию и ЕС к сотрудничеству и интеграции;</a:t>
            </a:r>
          </a:p>
          <a:p>
            <a:pPr lvl="0"/>
            <a:r>
              <a:rPr lang="ru-RU" dirty="0" smtClean="0"/>
              <a:t>основные этапы развития отношений между Россией и ЕС;</a:t>
            </a:r>
          </a:p>
          <a:p>
            <a:pPr lvl="0"/>
            <a:r>
              <a:rPr lang="ru-RU" dirty="0" smtClean="0"/>
              <a:t>ключевые параметры правовой и институциональной основ отношений России и ЕС;</a:t>
            </a:r>
          </a:p>
          <a:p>
            <a:pPr lvl="0"/>
            <a:r>
              <a:rPr lang="ru-RU" dirty="0" smtClean="0"/>
              <a:t>внутренние и внешние факторы, обуславливающие развитие связей между ЕС и Россией.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066800"/>
          </a:xfrm>
        </p:spPr>
        <p:txBody>
          <a:bodyPr/>
          <a:lstStyle/>
          <a:p>
            <a:r>
              <a:rPr lang="ru-RU" b="1" dirty="0" smtClean="0"/>
              <a:t>Результаты 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Студент должен </a:t>
            </a:r>
            <a:r>
              <a:rPr lang="ru-RU" b="1" dirty="0" smtClean="0"/>
              <a:t>уметь</a:t>
            </a:r>
            <a:r>
              <a:rPr lang="ru-RU" dirty="0" smtClean="0"/>
              <a:t>:</a:t>
            </a:r>
            <a:endParaRPr lang="ru-RU" dirty="0"/>
          </a:p>
          <a:p>
            <a:pPr>
              <a:buNone/>
            </a:pPr>
            <a:endParaRPr lang="ru-RU" dirty="0"/>
          </a:p>
          <a:p>
            <a:pPr lvl="0"/>
            <a:r>
              <a:rPr lang="ru-RU" dirty="0" smtClean="0"/>
              <a:t>анализировать и оценивать результаты и проблемы основных направлений взаимодействия России и ЕС;</a:t>
            </a:r>
          </a:p>
          <a:p>
            <a:pPr lvl="0"/>
            <a:r>
              <a:rPr lang="ru-RU" dirty="0" smtClean="0"/>
              <a:t>прогнозировать эволюцию ключевых аспектов и проблем взаимодействия России и ЕС;</a:t>
            </a:r>
          </a:p>
          <a:p>
            <a:pPr lvl="0"/>
            <a:r>
              <a:rPr lang="ru-RU" dirty="0" smtClean="0"/>
              <a:t>формулировать рекомендации для российской государственной власти в отношении взаимодействия России и ЕС;</a:t>
            </a:r>
          </a:p>
          <a:p>
            <a:r>
              <a:rPr lang="ru-RU" dirty="0" smtClean="0"/>
              <a:t>представлять результаты анализа в устной и письменной форме.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358246" cy="10668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Содержание курса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/>
              <a:t>Блок 1. </a:t>
            </a:r>
            <a:r>
              <a:rPr lang="ru-RU" sz="3200" b="1" dirty="0" smtClean="0"/>
              <a:t>Основы взаимодействия России и ЕС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21484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Тема </a:t>
            </a:r>
            <a:r>
              <a:rPr lang="ru-RU" b="1" dirty="0"/>
              <a:t>1. </a:t>
            </a:r>
            <a:r>
              <a:rPr lang="ru-RU" b="1" dirty="0" smtClean="0"/>
              <a:t>Интересы сближения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ЕС и Россия в ситуации сложной взаимозависимости. Российская цивилизация как периферийная европейская цивилизация. Россия и Европа в исторической ретроспективе. Международно-политические, политические, экономические, культурные, гуманитарные аспекты сближения.</a:t>
            </a:r>
            <a:endParaRPr lang="ru-RU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Тема </a:t>
            </a:r>
            <a:r>
              <a:rPr lang="ru-RU" b="1" dirty="0"/>
              <a:t>2. </a:t>
            </a:r>
            <a:r>
              <a:rPr lang="ru-RU" b="1" dirty="0" smtClean="0"/>
              <a:t>Цели взаимодействия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Специфика ЕС как актора мировой политики. СССР и ЕЭС: переговоры о формате отношений. Соглашение о партнерстве и сотрудничестве. Выработка и принятие стратегий двусторонних отношений в 1999-2000 гг. Концепция «общих пространств» ЕС и России. «Дорожные карты» 2005 г. Переговоры о новом базовом соглашении. Концепты «избирательного прагматического партнерства», «стратегического партнерства» в контексте отношений ЕС и России.</a:t>
            </a:r>
            <a:endParaRPr lang="ru-RU" dirty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Тема </a:t>
            </a:r>
            <a:r>
              <a:rPr lang="ru-RU" b="1" dirty="0"/>
              <a:t>3. </a:t>
            </a:r>
            <a:r>
              <a:rPr lang="ru-RU" b="1" dirty="0" smtClean="0"/>
              <a:t>Механизм и уровни взаимодействия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Официальный уровень взаимодействия ЕС и России. Механизм координации отношений России с ЕС. Саммиты. Совет сотрудничества и Комитет сотрудничества. Постоянный совет партнерства. «Отраслевые диалоги». Другие форматы с участием МИД России. Комитет парламентского сотрудничества. Россия и ЕС в международных институтах. Сотрудничество на уровне властей регионов стран ЕС и России. Неправительственный сектор.</a:t>
            </a:r>
            <a:endParaRPr lang="ru-RU" dirty="0"/>
          </a:p>
          <a:p>
            <a:pPr>
              <a:buNone/>
            </a:pPr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429684" cy="1071570"/>
          </a:xfrm>
        </p:spPr>
        <p:txBody>
          <a:bodyPr>
            <a:noAutofit/>
          </a:bodyPr>
          <a:lstStyle/>
          <a:p>
            <a:r>
              <a:rPr lang="ru-RU" sz="2600" b="1" dirty="0" smtClean="0"/>
              <a:t>Блок </a:t>
            </a:r>
            <a:r>
              <a:rPr lang="ru-RU" sz="2600" b="1" dirty="0"/>
              <a:t>2. </a:t>
            </a:r>
            <a:r>
              <a:rPr lang="ru-RU" sz="2600" b="1" dirty="0" smtClean="0"/>
              <a:t>Направления взаимодействия </a:t>
            </a:r>
            <a:br>
              <a:rPr lang="ru-RU" sz="2600" b="1" dirty="0" smtClean="0"/>
            </a:br>
            <a:r>
              <a:rPr lang="ru-RU" sz="2600" b="1" dirty="0" smtClean="0"/>
              <a:t>России и ЕС: экономика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57364"/>
            <a:ext cx="8501122" cy="431164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300" b="1" dirty="0"/>
              <a:t>Тема 5. </a:t>
            </a:r>
            <a:r>
              <a:rPr lang="ru-RU" sz="1300" b="1" dirty="0" smtClean="0"/>
              <a:t>Отношения ЕС и РФ в торгово-инвестиционной сфере</a:t>
            </a:r>
            <a:endParaRPr lang="ru-RU" sz="1300" dirty="0" smtClean="0"/>
          </a:p>
          <a:p>
            <a:pPr>
              <a:buNone/>
            </a:pPr>
            <a:r>
              <a:rPr lang="ru-RU" sz="1300" dirty="0" smtClean="0"/>
              <a:t>Динамика объемов, характеристика и значение торговли между ЕС и Россией. Статьи СПС, относящиеся к торговле и инвестициям. Практика применения Евросоюзом антидемпинговых мер в отношении российского экспорта. Другие методы ограничения импорта из России. Ограничения торговли с Евросоюзом со стороны правительства России. Россия, ЕС и ВТО. Текущие проблемы торговых отношений. Динамика, структура и проблемы инвестиционных потоков. Эволюция принципов, целей, направлений политики ЕС по содействию экономической реформе в России в рамках программы ТАСИС. Россия и финансовый инструмент политик «соседства». </a:t>
            </a:r>
          </a:p>
          <a:p>
            <a:pPr>
              <a:buNone/>
            </a:pPr>
            <a:r>
              <a:rPr lang="ru-RU" sz="1300" dirty="0" smtClean="0"/>
              <a:t>Инициатива 2001 г. о создании общего экономического пространства (ОЭП). Дорожная карта ОЭП 2005 г.: цели и направления деятельности. Ход и проблемы реализации «Дорожной карты» ОЭП. ОЭП и «Партнерство для модернизации».</a:t>
            </a:r>
          </a:p>
          <a:p>
            <a:pPr>
              <a:buNone/>
            </a:pPr>
            <a:endParaRPr lang="ru-RU" sz="1300" b="1" dirty="0" smtClean="0"/>
          </a:p>
          <a:p>
            <a:pPr>
              <a:buNone/>
            </a:pPr>
            <a:r>
              <a:rPr lang="ru-RU" sz="1300" b="1" dirty="0" smtClean="0"/>
              <a:t>Тема </a:t>
            </a:r>
            <a:r>
              <a:rPr lang="ru-RU" sz="1300" b="1" dirty="0"/>
              <a:t>6. </a:t>
            </a:r>
            <a:r>
              <a:rPr lang="ru-RU" sz="1300" b="1" dirty="0" smtClean="0"/>
              <a:t>Взаимодействие ЕС и России в нефтегазовой сфере</a:t>
            </a:r>
            <a:endParaRPr lang="ru-RU" sz="1300" dirty="0" smtClean="0"/>
          </a:p>
          <a:p>
            <a:pPr>
              <a:buNone/>
            </a:pPr>
            <a:r>
              <a:rPr lang="ru-RU" sz="1300" dirty="0" smtClean="0"/>
              <a:t>Взаимодействие СССР и стран Западной Европы в энергетической отрасли. ЕС  и реформа энергетики в России. Россия, ЕС и «</a:t>
            </a:r>
            <a:r>
              <a:rPr lang="ru-RU" sz="1300" dirty="0" err="1" smtClean="0"/>
              <a:t>Хартийный</a:t>
            </a:r>
            <a:r>
              <a:rPr lang="ru-RU" sz="1300" dirty="0" smtClean="0"/>
              <a:t> процесс». Инвестиции европейских ТНК в российскую экономику. Создание в 1990-е гг. новых трубопроводов для поставок российских энергоресурсов в Европу.</a:t>
            </a:r>
          </a:p>
          <a:p>
            <a:pPr>
              <a:buNone/>
            </a:pPr>
            <a:r>
              <a:rPr lang="ru-RU" sz="1300" dirty="0" smtClean="0"/>
              <a:t>Факторы учреждения механизма «Энергетический диалог ЕС-РФ». Цели, задачи, формы, уровни, направления взаимодействия в рамках «Энергодиалога». Характеристика и оценка результатов и перспектив «Энергодиалога». </a:t>
            </a:r>
          </a:p>
          <a:p>
            <a:pPr>
              <a:buNone/>
            </a:pPr>
            <a:r>
              <a:rPr lang="ru-RU" sz="1300" dirty="0" smtClean="0"/>
              <a:t>Особенности современного российского подхода к взаимодействию с ЕС в энергетической отрасли. Конкуренция России и ЕС в отношении стран-производителей и транзитных государств. Влияние «энергетических войн» РФ с Украиной и Белоруссией на отношения с ЕС.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429684" cy="928694"/>
          </a:xfrm>
        </p:spPr>
        <p:txBody>
          <a:bodyPr>
            <a:noAutofit/>
          </a:bodyPr>
          <a:lstStyle/>
          <a:p>
            <a:r>
              <a:rPr lang="ru-RU" sz="2600" b="1" dirty="0" smtClean="0"/>
              <a:t>Блок </a:t>
            </a:r>
            <a:r>
              <a:rPr lang="ru-RU" sz="2600" b="1" dirty="0"/>
              <a:t>2. </a:t>
            </a:r>
            <a:r>
              <a:rPr lang="ru-RU" sz="2600" b="1" dirty="0" smtClean="0"/>
              <a:t>Направления взаимодействия </a:t>
            </a:r>
            <a:br>
              <a:rPr lang="ru-RU" sz="2600" b="1" dirty="0" smtClean="0"/>
            </a:br>
            <a:r>
              <a:rPr lang="ru-RU" sz="2600" b="1" dirty="0" smtClean="0"/>
              <a:t>России и ЕС: политика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71678"/>
            <a:ext cx="8501122" cy="431164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300" b="1" dirty="0"/>
              <a:t>Тема </a:t>
            </a:r>
            <a:r>
              <a:rPr lang="ru-RU" sz="1300" b="1" dirty="0" smtClean="0"/>
              <a:t>7. </a:t>
            </a:r>
            <a:r>
              <a:rPr lang="ru-RU" sz="1400" b="1" dirty="0" smtClean="0"/>
              <a:t>ЕС и Россия в системе международных отношений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Проблема международной идентичности Евросоюза в контексте отношений ЕС и РФ. Институционализация «политического диалога» ЕС и РФ после распада СССР. Сотрудничество и конкуренция России и ЕС в Европе и на постсоветском пространстве в 1990-е гг.</a:t>
            </a:r>
          </a:p>
          <a:p>
            <a:pPr>
              <a:buNone/>
            </a:pPr>
            <a:r>
              <a:rPr lang="ru-RU" sz="1400" dirty="0" smtClean="0"/>
              <a:t>Факторы и планы расширения сотрудничества ЕС и РФ в сфере международных отношений в </a:t>
            </a:r>
            <a:r>
              <a:rPr lang="ru-RU" sz="1400" dirty="0" err="1" smtClean="0"/>
              <a:t>нач</a:t>
            </a:r>
            <a:r>
              <a:rPr lang="ru-RU" sz="1400" dirty="0" smtClean="0"/>
              <a:t>. 2000-х гг. «Программа совместных действий в сфере ЕПБО» 2002 г. "Дорожная карта" 2005 г. по общему пространству внешней безопасности. Достижения, проблемы и перспективы взаимодействия ЕС и РФ по международным вопросам.</a:t>
            </a:r>
            <a:endParaRPr lang="ru-RU" sz="1300" b="1" dirty="0" smtClean="0"/>
          </a:p>
          <a:p>
            <a:pPr>
              <a:buNone/>
            </a:pPr>
            <a:endParaRPr lang="ru-RU" sz="1300" b="1" dirty="0" smtClean="0"/>
          </a:p>
          <a:p>
            <a:pPr>
              <a:buNone/>
            </a:pPr>
            <a:r>
              <a:rPr lang="ru-RU" sz="1300" b="1" dirty="0" smtClean="0"/>
              <a:t>Тема </a:t>
            </a:r>
            <a:r>
              <a:rPr lang="ru-RU" sz="1300" b="1" dirty="0"/>
              <a:t>8</a:t>
            </a:r>
            <a:r>
              <a:rPr lang="ru-RU" sz="1300" b="1" dirty="0" smtClean="0"/>
              <a:t>. </a:t>
            </a:r>
            <a:r>
              <a:rPr lang="ru-RU" sz="1400" b="1" dirty="0" smtClean="0"/>
              <a:t>На пути к общему пространству внутренней свободы и безопасности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Состояние и динамика легального и нелегального транснационального взаимодействия ЕС и РФ. Положения о сотрудничестве в сфере правосудия и внутренних в СПС, доктринальных документах ЕС и стратегии развития отношений РФ и ЕС 2000 г. Цели, направления и формы взаимодействия РФ и ЕС в рамках "Дорожной карты" по общему пространству внутренней безопасности. Проблема безвизового режима. Взаимодействие России и ЕС в сфере борьбы с терроризмом и преступностью. Программы технической помощи ЕС России в сферах внутренних дел и юстиции.</a:t>
            </a:r>
            <a:endParaRPr lang="ru-RU" sz="13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429684" cy="928694"/>
          </a:xfrm>
        </p:spPr>
        <p:txBody>
          <a:bodyPr>
            <a:noAutofit/>
          </a:bodyPr>
          <a:lstStyle/>
          <a:p>
            <a:r>
              <a:rPr lang="ru-RU" sz="2600" b="1" dirty="0" smtClean="0"/>
              <a:t>Блок </a:t>
            </a:r>
            <a:r>
              <a:rPr lang="ru-RU" sz="2600" b="1" dirty="0"/>
              <a:t>2. </a:t>
            </a:r>
            <a:r>
              <a:rPr lang="ru-RU" sz="2600" b="1" dirty="0" smtClean="0"/>
              <a:t>Направления взаимодействия </a:t>
            </a:r>
            <a:br>
              <a:rPr lang="ru-RU" sz="2600" b="1" dirty="0" smtClean="0"/>
            </a:br>
            <a:r>
              <a:rPr lang="ru-RU" sz="2600" b="1" dirty="0" smtClean="0"/>
              <a:t>России и ЕС: гуманитарная сфера</a:t>
            </a:r>
            <a:endParaRPr lang="ru-RU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357430"/>
            <a:ext cx="8501122" cy="40258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/>
              <a:t>Тема </a:t>
            </a:r>
            <a:r>
              <a:rPr lang="ru-RU" sz="1600" b="1" dirty="0" smtClean="0"/>
              <a:t>9. Взаимодействие ЕС и России в сферах образования, науки, культуры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Цели и направления гуманитарного взаимодействия РФ и ЕС в СПС, стратегии ЕС в отношении России 1999 г., соглашениях о научном и технологическом сотрудничестве, “Дорожной карте” по общему пространству науки и образования, включая культурные аспекты. </a:t>
            </a:r>
          </a:p>
          <a:p>
            <a:pPr>
              <a:buNone/>
            </a:pPr>
            <a:r>
              <a:rPr lang="ru-RU" sz="1600" dirty="0" smtClean="0"/>
              <a:t>Участие российских научных центров и исследователей в Рамочных программах исследований и технологического развития ЕС. Россия и ЕС в ИНТАС, МНТЦ. Проекты поддержки европейских исследований в России.</a:t>
            </a:r>
          </a:p>
          <a:p>
            <a:pPr>
              <a:buNone/>
            </a:pPr>
            <a:r>
              <a:rPr lang="ru-RU" sz="1600" dirty="0" smtClean="0"/>
              <a:t>Присоединение России к Болонскому процессу. Сотрудничество ЕС и РФ в сфере образования в рамках программ «ТЕМПУС», «</a:t>
            </a:r>
            <a:r>
              <a:rPr lang="ru-RU" sz="1600" dirty="0" err="1" smtClean="0"/>
              <a:t>Эразмус</a:t>
            </a:r>
            <a:r>
              <a:rPr lang="ru-RU" sz="1600" dirty="0" smtClean="0"/>
              <a:t> </a:t>
            </a:r>
            <a:r>
              <a:rPr lang="ru-RU" sz="1600" dirty="0" err="1" smtClean="0"/>
              <a:t>Мундус</a:t>
            </a:r>
            <a:r>
              <a:rPr lang="ru-RU" sz="1600" dirty="0" smtClean="0"/>
              <a:t>», «Молодежь» Евросоюза. </a:t>
            </a:r>
            <a:endParaRPr lang="ru-RU" sz="16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/>
          <a:lstStyle/>
          <a:p>
            <a:r>
              <a:rPr lang="ru-RU" b="1" dirty="0"/>
              <a:t>Образовательные технологии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Лекции: </a:t>
            </a:r>
            <a:r>
              <a:rPr lang="ru-RU" dirty="0"/>
              <a:t>в обзорном виде </a:t>
            </a:r>
            <a:r>
              <a:rPr lang="ru-RU" dirty="0" smtClean="0"/>
              <a:t>ключевые </a:t>
            </a:r>
            <a:r>
              <a:rPr lang="ru-RU" dirty="0"/>
              <a:t>методологические и эмпирические аспекты анализа </a:t>
            </a:r>
            <a:r>
              <a:rPr lang="ru-RU" dirty="0" smtClean="0"/>
              <a:t>взаимодействия ЕС и России.</a:t>
            </a:r>
          </a:p>
          <a:p>
            <a:r>
              <a:rPr lang="ru-RU" dirty="0" smtClean="0"/>
              <a:t>Семинары: на </a:t>
            </a:r>
            <a:r>
              <a:rPr lang="ru-RU" dirty="0"/>
              <a:t>основе анализа источников и </a:t>
            </a:r>
            <a:r>
              <a:rPr lang="ru-RU" dirty="0" smtClean="0"/>
              <a:t>литературы различные, как широкие, так и более узкие, вопросы взаимодействия России и ЕС. </a:t>
            </a:r>
            <a:endParaRPr lang="ru-RU" dirty="0"/>
          </a:p>
          <a:p>
            <a:r>
              <a:rPr lang="ru-RU" dirty="0" smtClean="0"/>
              <a:t>Краткое </a:t>
            </a:r>
            <a:r>
              <a:rPr lang="ru-RU" dirty="0"/>
              <a:t>реферирование в письменном виде </a:t>
            </a:r>
            <a:r>
              <a:rPr lang="ru-RU" dirty="0" smtClean="0"/>
              <a:t>обязательной </a:t>
            </a:r>
            <a:r>
              <a:rPr lang="ru-RU" dirty="0"/>
              <a:t>для чтения литературы. </a:t>
            </a:r>
            <a:endParaRPr lang="ru-RU" dirty="0" smtClean="0"/>
          </a:p>
          <a:p>
            <a:r>
              <a:rPr lang="ru-RU" dirty="0" smtClean="0"/>
              <a:t>Информационно-аналитическая работа: рассмотрение одной из актуальных проблем отношений России и Евросоюза.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225</TotalTime>
  <Words>1280</Words>
  <Application>Microsoft Office PowerPoint</Application>
  <PresentationFormat>Экран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РОССИЯ И ЕВРОПЕЙСКИЙ СОЮЗ  Направление подготовки                                       Магистерская программа  032200 – Регионоведение России     Сибирский регион в России и мире  Квалификация (степень) выпускника Магистр</vt:lpstr>
      <vt:lpstr>Цели учебного курса</vt:lpstr>
      <vt:lpstr>Результаты обучения</vt:lpstr>
      <vt:lpstr>Результаты обучения</vt:lpstr>
      <vt:lpstr>Содержание курса Блок 1. Основы взаимодействия России и ЕС</vt:lpstr>
      <vt:lpstr>Блок 2. Направления взаимодействия  России и ЕС: экономика</vt:lpstr>
      <vt:lpstr>Блок 2. Направления взаимодействия  России и ЕС: политика</vt:lpstr>
      <vt:lpstr>Блок 2. Направления взаимодействия  России и ЕС: гуманитарная сфера</vt:lpstr>
      <vt:lpstr>Образовательные технологии</vt:lpstr>
      <vt:lpstr>Основные учебные материалы (1)</vt:lpstr>
      <vt:lpstr>Основные учебные материалы (2)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 Юн</dc:creator>
  <cp:lastModifiedBy>Сергей Юн</cp:lastModifiedBy>
  <cp:revision>20</cp:revision>
  <dcterms:created xsi:type="dcterms:W3CDTF">2012-11-04T03:51:10Z</dcterms:created>
  <dcterms:modified xsi:type="dcterms:W3CDTF">2012-11-18T05:54:03Z</dcterms:modified>
</cp:coreProperties>
</file>