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31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FBC59B5-E137-4C4A-A8CD-C623411FE2EB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EB968FB-0E61-48ED-9DE3-19C746B629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59B5-E137-4C4A-A8CD-C623411FE2EB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68FB-0E61-48ED-9DE3-19C746B629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59B5-E137-4C4A-A8CD-C623411FE2EB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68FB-0E61-48ED-9DE3-19C746B629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59B5-E137-4C4A-A8CD-C623411FE2EB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68FB-0E61-48ED-9DE3-19C746B629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59B5-E137-4C4A-A8CD-C623411FE2EB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68FB-0E61-48ED-9DE3-19C746B629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59B5-E137-4C4A-A8CD-C623411FE2EB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68FB-0E61-48ED-9DE3-19C746B629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FBC59B5-E137-4C4A-A8CD-C623411FE2EB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EB968FB-0E61-48ED-9DE3-19C746B629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FBC59B5-E137-4C4A-A8CD-C623411FE2EB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EB968FB-0E61-48ED-9DE3-19C746B629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59B5-E137-4C4A-A8CD-C623411FE2EB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68FB-0E61-48ED-9DE3-19C746B629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59B5-E137-4C4A-A8CD-C623411FE2EB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68FB-0E61-48ED-9DE3-19C746B629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59B5-E137-4C4A-A8CD-C623411FE2EB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68FB-0E61-48ED-9DE3-19C746B629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FBC59B5-E137-4C4A-A8CD-C623411FE2EB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EB968FB-0E61-48ED-9DE3-19C746B629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500042"/>
            <a:ext cx="8215370" cy="4143404"/>
          </a:xfrm>
        </p:spPr>
        <p:txBody>
          <a:bodyPr>
            <a:normAutofit fontScale="90000"/>
          </a:bodyPr>
          <a:lstStyle/>
          <a:p>
            <a:r>
              <a:rPr lang="ru-RU" b="1" cap="all" dirty="0" smtClean="0"/>
              <a:t>ВНЕШНЯЯ </a:t>
            </a:r>
            <a:r>
              <a:rPr lang="ru-RU" b="1" cap="all" dirty="0"/>
              <a:t>ПОЛИТИКА РОССИи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smtClean="0"/>
              <a:t>Направление подготовки                                       Магистерская программа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032200 – Регионоведение </a:t>
            </a:r>
            <a:r>
              <a:rPr lang="ru-RU" sz="2000" b="1" dirty="0" smtClean="0"/>
              <a:t>России     Сибирский регион в России и мире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Квалификация </a:t>
            </a:r>
            <a:r>
              <a:rPr lang="ru-RU" sz="2000" dirty="0">
                <a:solidFill>
                  <a:schemeClr val="tx1"/>
                </a:solidFill>
              </a:rPr>
              <a:t>(степень) выпускника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Магистр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5643578"/>
            <a:ext cx="6400800" cy="71438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400" dirty="0" smtClean="0"/>
              <a:t>Преподаватель: к.и.н., доцент С.М. Юн</a:t>
            </a:r>
          </a:p>
          <a:p>
            <a:pPr algn="ctr"/>
            <a:r>
              <a:rPr lang="en-US" sz="2400" dirty="0" smtClean="0"/>
              <a:t>yun@dir.tsu.ru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Цели учебного курса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приобретение </a:t>
            </a:r>
            <a:r>
              <a:rPr lang="ru-RU" dirty="0"/>
              <a:t>студентами комплексных знаний об особенностях формирования и осуществления внешней политики Российской Федерации на современном </a:t>
            </a:r>
            <a:r>
              <a:rPr lang="ru-RU" dirty="0" smtClean="0"/>
              <a:t>этапе</a:t>
            </a:r>
            <a:endParaRPr lang="ru-RU" dirty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овладение </a:t>
            </a:r>
            <a:r>
              <a:rPr lang="ru-RU" dirty="0"/>
              <a:t>навыками анализа, оценки и прогнозирования внешнеполитической деятельности России, сравнения ее опыта с внешнеполитической практикой других государств.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/>
          <a:lstStyle/>
          <a:p>
            <a:r>
              <a:rPr lang="ru-RU" b="1" dirty="0" smtClean="0"/>
              <a:t>Результаты обучения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Студент должен </a:t>
            </a:r>
            <a:r>
              <a:rPr lang="ru-RU" b="1" dirty="0" smtClean="0"/>
              <a:t>знать</a:t>
            </a:r>
            <a:r>
              <a:rPr lang="ru-RU" dirty="0" smtClean="0"/>
              <a:t>:</a:t>
            </a:r>
            <a:endParaRPr lang="ru-RU" dirty="0"/>
          </a:p>
          <a:p>
            <a:pPr>
              <a:buNone/>
            </a:pPr>
            <a:endParaRPr lang="ru-RU" dirty="0"/>
          </a:p>
          <a:p>
            <a:pPr lvl="0"/>
            <a:r>
              <a:rPr lang="ru-RU" dirty="0" smtClean="0"/>
              <a:t>основные </a:t>
            </a:r>
            <a:r>
              <a:rPr lang="ru-RU" dirty="0"/>
              <a:t>категории и прикладные модели анализа внешней политики государства;</a:t>
            </a:r>
          </a:p>
          <a:p>
            <a:pPr lvl="0"/>
            <a:r>
              <a:rPr lang="ru-RU" dirty="0"/>
              <a:t>этапы становления внешней политики России;</a:t>
            </a:r>
          </a:p>
          <a:p>
            <a:pPr lvl="0"/>
            <a:r>
              <a:rPr lang="ru-RU" dirty="0"/>
              <a:t>специфику механизма внешней политики России;</a:t>
            </a:r>
          </a:p>
          <a:p>
            <a:pPr lvl="0"/>
            <a:r>
              <a:rPr lang="ru-RU" dirty="0"/>
              <a:t>основные положения концепций национальной безопасности и внешней политики России</a:t>
            </a:r>
          </a:p>
          <a:p>
            <a:pPr lvl="0"/>
            <a:r>
              <a:rPr lang="ru-RU" dirty="0"/>
              <a:t>направления, результаты и проблемы взаимодействия России с ведущими странами мира и международными институтами.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066800"/>
          </a:xfrm>
        </p:spPr>
        <p:txBody>
          <a:bodyPr/>
          <a:lstStyle/>
          <a:p>
            <a:r>
              <a:rPr lang="ru-RU" b="1" dirty="0" smtClean="0"/>
              <a:t>Результаты обучения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Студент должен </a:t>
            </a:r>
            <a:r>
              <a:rPr lang="ru-RU" b="1" dirty="0" smtClean="0"/>
              <a:t>уметь</a:t>
            </a:r>
            <a:r>
              <a:rPr lang="ru-RU" dirty="0" smtClean="0"/>
              <a:t>:</a:t>
            </a:r>
            <a:endParaRPr lang="ru-RU" dirty="0"/>
          </a:p>
          <a:p>
            <a:pPr>
              <a:buNone/>
            </a:pPr>
            <a:endParaRPr lang="ru-RU" dirty="0"/>
          </a:p>
          <a:p>
            <a:pPr lvl="0"/>
            <a:r>
              <a:rPr lang="ru-RU" dirty="0"/>
              <a:t>характеризовать основные параметры среды внешней политики России;</a:t>
            </a:r>
          </a:p>
          <a:p>
            <a:pPr lvl="0"/>
            <a:r>
              <a:rPr lang="ru-RU" dirty="0"/>
              <a:t>комментировать документы по внешней политике России в контексте внутреннего и международного развития;</a:t>
            </a:r>
          </a:p>
          <a:p>
            <a:pPr lvl="0"/>
            <a:r>
              <a:rPr lang="ru-RU" dirty="0"/>
              <a:t>анализировать влияние групп интересов на внешнюю политику России;</a:t>
            </a:r>
          </a:p>
          <a:p>
            <a:r>
              <a:rPr lang="ru-RU" dirty="0"/>
              <a:t>анализировать и оценивать внешнюю политику России на основных географических направлениях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Содержание курса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/>
              <a:t>Блок 1. Основы внешней политики </a:t>
            </a:r>
            <a:r>
              <a:rPr lang="ru-RU" sz="3200" b="1" dirty="0" smtClean="0"/>
              <a:t>России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421484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Тема </a:t>
            </a:r>
            <a:r>
              <a:rPr lang="ru-RU" b="1" dirty="0"/>
              <a:t>1. Внешняя политика как объект изучения</a:t>
            </a:r>
            <a:endParaRPr lang="ru-RU" dirty="0"/>
          </a:p>
          <a:p>
            <a:pPr>
              <a:buNone/>
            </a:pPr>
            <a:r>
              <a:rPr lang="ru-RU" dirty="0"/>
              <a:t>Понятие и предмет анализа </a:t>
            </a:r>
            <a:r>
              <a:rPr lang="ru-RU" dirty="0" smtClean="0"/>
              <a:t>внешней политики</a:t>
            </a:r>
            <a:r>
              <a:rPr lang="ru-RU" dirty="0"/>
              <a:t>. Школа анализа внешней политики. Ключевые понятия: национальный интерес, планирование ВП, среда ВП, принятие внешнеполитических </a:t>
            </a:r>
            <a:r>
              <a:rPr lang="ru-RU" dirty="0" smtClean="0"/>
              <a:t>решений.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b="1" dirty="0"/>
              <a:t>Тема 2. Среда и ресурсы внешней политики России</a:t>
            </a:r>
            <a:endParaRPr lang="ru-RU" dirty="0"/>
          </a:p>
          <a:p>
            <a:pPr>
              <a:buNone/>
            </a:pPr>
            <a:r>
              <a:rPr lang="ru-RU" dirty="0"/>
              <a:t>Ключевые параметры внешней и внутренней социальной среды внешней политики России, исходные задачи и ресурсы внешней политики </a:t>
            </a:r>
            <a:r>
              <a:rPr lang="ru-RU" dirty="0" smtClean="0"/>
              <a:t>России.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b="1" dirty="0"/>
              <a:t>Тема 3. Идеология и стратегия внешней политики России</a:t>
            </a:r>
            <a:endParaRPr lang="ru-RU" dirty="0"/>
          </a:p>
          <a:p>
            <a:pPr>
              <a:buNone/>
            </a:pPr>
            <a:r>
              <a:rPr lang="ru-RU" dirty="0"/>
              <a:t>Проблема национальной идентичности России. «Выстраданный» европейский выбор России? Эволюция идеологических основ внешней политики России: факторы и содержание. Концепция национальной безопасности и концепция внешней политики как инструмент планирования внешней политики </a:t>
            </a:r>
            <a:r>
              <a:rPr lang="ru-RU" dirty="0" smtClean="0"/>
              <a:t>России.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b="1" dirty="0"/>
              <a:t>Тема 4. Механизм и формирование внешней политики России</a:t>
            </a:r>
            <a:endParaRPr lang="ru-RU" dirty="0"/>
          </a:p>
          <a:p>
            <a:pPr>
              <a:buNone/>
            </a:pPr>
            <a:r>
              <a:rPr lang="ru-RU" dirty="0"/>
              <a:t>Правовые основы механизма внешней политики России. Принятие и реализация решений. Роль законодательной власти, групп интересов и регионов России в формировании внешней политики России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86808" cy="1571636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Содержание курса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/>
              <a:t>Блок 2. Основные направления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внешней </a:t>
            </a:r>
            <a:r>
              <a:rPr lang="ru-RU" sz="3200" b="1" dirty="0"/>
              <a:t>политики </a:t>
            </a:r>
            <a:r>
              <a:rPr lang="ru-RU" sz="3200" b="1" dirty="0" smtClean="0"/>
              <a:t>России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500306"/>
            <a:ext cx="8229600" cy="4097335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/>
              <a:t>Тема 5. Российско-американские отношения</a:t>
            </a:r>
            <a:endParaRPr lang="ru-RU" dirty="0"/>
          </a:p>
          <a:p>
            <a:pPr>
              <a:buNone/>
            </a:pPr>
            <a:r>
              <a:rPr lang="ru-RU" dirty="0"/>
              <a:t>Глобальная международная система после «холодной войны» и российско-американские отношения. Эволюция двусторонних политических связей. Характеристика российско-американских экономических отношений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/>
              <a:t>Тема 6. Европейское направление внешней политики России</a:t>
            </a:r>
            <a:endParaRPr lang="ru-RU" dirty="0"/>
          </a:p>
          <a:p>
            <a:pPr>
              <a:buNone/>
            </a:pPr>
            <a:r>
              <a:rPr lang="ru-RU" dirty="0"/>
              <a:t>Эволюция политики России в отношении системы безопасности в Европе. Россия и европейские и евроатлантические институты (НАТО, ОБСЕ, ЕС, Совет Европы). Россия и страны ЕС. Россия и субрегиональная интеграция в Европе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b="1" dirty="0"/>
              <a:t>Тема 7. Азиатское направление внешней политики России</a:t>
            </a:r>
            <a:endParaRPr lang="ru-RU" dirty="0"/>
          </a:p>
          <a:p>
            <a:pPr>
              <a:buNone/>
            </a:pPr>
            <a:r>
              <a:rPr lang="ru-RU" dirty="0"/>
              <a:t>Эволюция политики России в Азии. Россия и региональная стабильность в Северо-Восточной Азии. Россия и восточноазиатский регионализм. Россия и регион Южной Азии. Россия и ведущие страны Азии.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066800"/>
          </a:xfrm>
        </p:spPr>
        <p:txBody>
          <a:bodyPr/>
          <a:lstStyle/>
          <a:p>
            <a:r>
              <a:rPr lang="ru-RU" b="1" dirty="0"/>
              <a:t>Образовательные технологии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Лекции: </a:t>
            </a:r>
            <a:r>
              <a:rPr lang="ru-RU" dirty="0"/>
              <a:t>в обзорном виде </a:t>
            </a:r>
            <a:r>
              <a:rPr lang="ru-RU" dirty="0" smtClean="0"/>
              <a:t>ключевые </a:t>
            </a:r>
            <a:r>
              <a:rPr lang="ru-RU" dirty="0"/>
              <a:t>методологические и эмпирические аспекты анализа внешней политики России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Семинары: на </a:t>
            </a:r>
            <a:r>
              <a:rPr lang="ru-RU" dirty="0"/>
              <a:t>основе анализа источников и </a:t>
            </a:r>
            <a:r>
              <a:rPr lang="ru-RU" dirty="0" smtClean="0"/>
              <a:t>литературы базовые </a:t>
            </a:r>
            <a:r>
              <a:rPr lang="ru-RU" dirty="0"/>
              <a:t>вопросы концепции и механизма, </a:t>
            </a:r>
            <a:r>
              <a:rPr lang="ru-RU" dirty="0" smtClean="0"/>
              <a:t>основные </a:t>
            </a:r>
            <a:r>
              <a:rPr lang="ru-RU" dirty="0"/>
              <a:t>направления внешней политики России. </a:t>
            </a:r>
          </a:p>
          <a:p>
            <a:r>
              <a:rPr lang="ru-RU" dirty="0" smtClean="0"/>
              <a:t>Краткое </a:t>
            </a:r>
            <a:r>
              <a:rPr lang="ru-RU" dirty="0"/>
              <a:t>реферирование в письменном виде </a:t>
            </a:r>
            <a:r>
              <a:rPr lang="ru-RU" dirty="0" smtClean="0"/>
              <a:t>обязательной </a:t>
            </a:r>
            <a:r>
              <a:rPr lang="ru-RU" dirty="0"/>
              <a:t>для чтения литературы. </a:t>
            </a:r>
            <a:endParaRPr lang="ru-RU" dirty="0" smtClean="0"/>
          </a:p>
          <a:p>
            <a:r>
              <a:rPr lang="ru-RU" dirty="0" smtClean="0"/>
              <a:t>Эссе: критический </a:t>
            </a:r>
            <a:r>
              <a:rPr lang="ru-RU" dirty="0"/>
              <a:t>анализ документов или исследовательской литературы по внешней политике России. На последних занятиях </a:t>
            </a:r>
            <a:r>
              <a:rPr lang="ru-RU" dirty="0" smtClean="0"/>
              <a:t>– обсуждение </a:t>
            </a:r>
            <a:r>
              <a:rPr lang="ru-RU" dirty="0"/>
              <a:t>результатов аналитической работы студентов.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939784"/>
          </a:xfrm>
        </p:spPr>
        <p:txBody>
          <a:bodyPr>
            <a:normAutofit/>
          </a:bodyPr>
          <a:lstStyle/>
          <a:p>
            <a:r>
              <a:rPr lang="ru-RU" sz="3400" dirty="0" smtClean="0"/>
              <a:t>Основные учебные материалы</a:t>
            </a:r>
            <a:endParaRPr lang="ru-RU" sz="3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sz="4600" b="1" dirty="0" smtClean="0"/>
              <a:t>Основная </a:t>
            </a:r>
            <a:r>
              <a:rPr lang="ru-RU" sz="4600" b="1" dirty="0"/>
              <a:t>литература</a:t>
            </a:r>
          </a:p>
          <a:p>
            <a:pPr>
              <a:buNone/>
            </a:pPr>
            <a:r>
              <a:rPr lang="ru-RU" sz="4600" i="1" dirty="0" smtClean="0"/>
              <a:t>Внешняя политика и дипломатия Российской Федерации. </a:t>
            </a:r>
            <a:r>
              <a:rPr lang="ru-RU" sz="4600" dirty="0" smtClean="0"/>
              <a:t>Учебник. М.: Восток-Запад, 2010.</a:t>
            </a:r>
          </a:p>
          <a:p>
            <a:pPr>
              <a:buNone/>
            </a:pPr>
            <a:r>
              <a:rPr lang="ru-RU" sz="4600" i="1" dirty="0" err="1" smtClean="0"/>
              <a:t>Кортунов</a:t>
            </a:r>
            <a:r>
              <a:rPr lang="ru-RU" sz="4600" i="1" dirty="0" smtClean="0"/>
              <a:t> С.В.</a:t>
            </a:r>
            <a:r>
              <a:rPr lang="ru-RU" sz="4600" dirty="0" smtClean="0"/>
              <a:t> Современная внешняя политика России: стратегия избирательной вовлеченности. М.: Изд. дом ГУ-ВШЭ, 2009.</a:t>
            </a:r>
          </a:p>
          <a:p>
            <a:pPr>
              <a:buNone/>
            </a:pPr>
            <a:r>
              <a:rPr lang="ru-RU" sz="4600" i="1" dirty="0" smtClean="0"/>
              <a:t>Кулагин В.М.</a:t>
            </a:r>
            <a:r>
              <a:rPr lang="ru-RU" sz="4600" dirty="0" smtClean="0"/>
              <a:t> Современная международная безопасность. М.: КНОРУС, 2012.</a:t>
            </a:r>
          </a:p>
          <a:p>
            <a:pPr>
              <a:buNone/>
            </a:pPr>
            <a:r>
              <a:rPr lang="ru-RU" sz="4600" i="1" dirty="0" smtClean="0"/>
              <a:t>Лавров С.В.</a:t>
            </a:r>
            <a:r>
              <a:rPr lang="ru-RU" sz="4600" dirty="0" smtClean="0"/>
              <a:t> Между прошлым и будущим. Российская дипломатия в меняющемся мире. М.: ОЛМА </a:t>
            </a:r>
            <a:r>
              <a:rPr lang="ru-RU" sz="4600" dirty="0" err="1" smtClean="0"/>
              <a:t>Медиа</a:t>
            </a:r>
            <a:r>
              <a:rPr lang="ru-RU" sz="4600" dirty="0" smtClean="0"/>
              <a:t> Групп, 2011.</a:t>
            </a:r>
          </a:p>
          <a:p>
            <a:pPr>
              <a:buNone/>
            </a:pPr>
            <a:endParaRPr lang="ru-RU" sz="4600" dirty="0"/>
          </a:p>
          <a:p>
            <a:pPr>
              <a:buNone/>
            </a:pPr>
            <a:r>
              <a:rPr lang="ru-RU" sz="4600" b="1" dirty="0" smtClean="0"/>
              <a:t>Периодические издания</a:t>
            </a:r>
            <a:endParaRPr lang="ru-RU" sz="4600" dirty="0"/>
          </a:p>
          <a:p>
            <a:pPr>
              <a:buNone/>
            </a:pPr>
            <a:r>
              <a:rPr lang="ru-RU" sz="4600" i="1" dirty="0"/>
              <a:t>Россия в глобальной политике. </a:t>
            </a:r>
            <a:r>
              <a:rPr lang="ru-RU" sz="4600" dirty="0"/>
              <a:t>http://www.globalaffairs.ru/ (полнотекстовой доступ</a:t>
            </a:r>
            <a:r>
              <a:rPr lang="ru-RU" sz="4600" dirty="0" smtClean="0"/>
              <a:t>)</a:t>
            </a:r>
            <a:endParaRPr lang="ru-RU" sz="4600" dirty="0"/>
          </a:p>
          <a:p>
            <a:pPr>
              <a:buNone/>
            </a:pPr>
            <a:r>
              <a:rPr lang="ru-RU" sz="4600" i="1" dirty="0"/>
              <a:t>Мировая экономика и международные </a:t>
            </a:r>
            <a:r>
              <a:rPr lang="ru-RU" sz="4600" i="1" dirty="0" smtClean="0"/>
              <a:t>отношения</a:t>
            </a:r>
            <a:endParaRPr lang="ru-RU" sz="4600" i="1" dirty="0"/>
          </a:p>
          <a:p>
            <a:pPr>
              <a:buNone/>
            </a:pPr>
            <a:r>
              <a:rPr lang="ru-RU" sz="4600" i="1" dirty="0"/>
              <a:t>Международная </a:t>
            </a:r>
            <a:r>
              <a:rPr lang="ru-RU" sz="4600" i="1" dirty="0" smtClean="0"/>
              <a:t>жизнь</a:t>
            </a:r>
            <a:endParaRPr lang="ru-RU" sz="4600" i="1" dirty="0"/>
          </a:p>
          <a:p>
            <a:pPr>
              <a:buNone/>
            </a:pPr>
            <a:r>
              <a:rPr lang="ru-RU" sz="4600" i="1" dirty="0" smtClean="0"/>
              <a:t>Международные процессы. </a:t>
            </a:r>
            <a:r>
              <a:rPr lang="ru-RU" sz="4600" dirty="0" smtClean="0"/>
              <a:t>http://www.</a:t>
            </a:r>
            <a:r>
              <a:rPr lang="en-US" sz="4600" dirty="0" err="1" smtClean="0"/>
              <a:t>intertrends</a:t>
            </a:r>
            <a:r>
              <a:rPr lang="ru-RU" sz="4600" dirty="0" smtClean="0"/>
              <a:t>.</a:t>
            </a:r>
            <a:r>
              <a:rPr lang="ru-RU" sz="4600" dirty="0" err="1" smtClean="0"/>
              <a:t>ru</a:t>
            </a:r>
            <a:r>
              <a:rPr lang="ru-RU" sz="4600" dirty="0" smtClean="0"/>
              <a:t>/ (полнотекстовой доступ)</a:t>
            </a:r>
            <a:endParaRPr lang="ru-RU" sz="4600" i="1" dirty="0" smtClean="0"/>
          </a:p>
          <a:p>
            <a:pPr>
              <a:buNone/>
            </a:pPr>
            <a:r>
              <a:rPr lang="ru-RU" sz="4600" i="1" dirty="0"/>
              <a:t>США - Канада: экономика, политика, </a:t>
            </a:r>
            <a:r>
              <a:rPr lang="ru-RU" sz="4600" i="1" dirty="0" smtClean="0"/>
              <a:t>культура</a:t>
            </a:r>
          </a:p>
          <a:p>
            <a:pPr>
              <a:buNone/>
            </a:pPr>
            <a:r>
              <a:rPr lang="ru-RU" sz="4600" i="1" dirty="0" smtClean="0"/>
              <a:t>Проблемы Дальнего Востока</a:t>
            </a:r>
            <a:endParaRPr lang="ru-RU" sz="4600" i="1" dirty="0"/>
          </a:p>
          <a:p>
            <a:pPr>
              <a:buNone/>
            </a:pPr>
            <a:r>
              <a:rPr lang="ru-RU" sz="4600" i="1" dirty="0" smtClean="0"/>
              <a:t>Современная Европа</a:t>
            </a:r>
          </a:p>
          <a:p>
            <a:pPr>
              <a:buNone/>
            </a:pPr>
            <a:endParaRPr lang="ru-RU" sz="4600" b="1" dirty="0" smtClean="0"/>
          </a:p>
          <a:p>
            <a:pPr>
              <a:buNone/>
            </a:pPr>
            <a:r>
              <a:rPr lang="ru-RU" sz="4600" b="1" dirty="0" smtClean="0"/>
              <a:t>Интернет-ресурсы</a:t>
            </a:r>
            <a:endParaRPr lang="ru-RU" sz="4600" dirty="0"/>
          </a:p>
          <a:p>
            <a:pPr>
              <a:buNone/>
            </a:pPr>
            <a:r>
              <a:rPr lang="ru-RU" sz="4600" i="1" dirty="0"/>
              <a:t>Администрация Президента России. </a:t>
            </a:r>
            <a:r>
              <a:rPr lang="ru-RU" sz="4600" dirty="0"/>
              <a:t>http://www.</a:t>
            </a:r>
            <a:r>
              <a:rPr lang="en-US" sz="4600" dirty="0" err="1"/>
              <a:t>kremlin</a:t>
            </a:r>
            <a:r>
              <a:rPr lang="ru-RU" sz="4600" dirty="0"/>
              <a:t>.</a:t>
            </a:r>
            <a:r>
              <a:rPr lang="ru-RU" sz="4600" dirty="0" err="1"/>
              <a:t>ru</a:t>
            </a:r>
            <a:r>
              <a:rPr lang="ru-RU" sz="4600" dirty="0"/>
              <a:t>/  </a:t>
            </a:r>
          </a:p>
          <a:p>
            <a:pPr>
              <a:buNone/>
            </a:pPr>
            <a:r>
              <a:rPr lang="ru-RU" sz="4600" i="1" dirty="0"/>
              <a:t>Министерство иностранных дел России</a:t>
            </a:r>
            <a:r>
              <a:rPr lang="ru-RU" sz="4600" dirty="0"/>
              <a:t>. http://www.mid.ru/  (особенно раздел «Россия в системе международных отношений»)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49</TotalTime>
  <Words>637</Words>
  <Application>Microsoft Office PowerPoint</Application>
  <PresentationFormat>Экран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ВНЕШНЯЯ ПОЛИТИКА РОССИи  Направление подготовки                                       Магистерская программа  032200 – Регионоведение России     Сибирский регион в России и мире     Квалификация (степень) выпускника Магистр</vt:lpstr>
      <vt:lpstr>Цели учебного курса</vt:lpstr>
      <vt:lpstr>Результаты обучения</vt:lpstr>
      <vt:lpstr>Результаты обучения</vt:lpstr>
      <vt:lpstr>Содержание курса Блок 1. Основы внешней политики России</vt:lpstr>
      <vt:lpstr>Содержание курса Блок 2. Основные направления  внешней политики России</vt:lpstr>
      <vt:lpstr>Образовательные технологии</vt:lpstr>
      <vt:lpstr>Основные учебные материалы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 Юн</dc:creator>
  <cp:lastModifiedBy>Сергей Юн</cp:lastModifiedBy>
  <cp:revision>10</cp:revision>
  <dcterms:created xsi:type="dcterms:W3CDTF">2012-11-04T03:51:10Z</dcterms:created>
  <dcterms:modified xsi:type="dcterms:W3CDTF">2012-11-18T05:46:12Z</dcterms:modified>
</cp:coreProperties>
</file>